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7" r:id="rId1"/>
  </p:sldMasterIdLst>
  <p:notesMasterIdLst>
    <p:notesMasterId r:id="rId17"/>
  </p:notesMasterIdLst>
  <p:sldIdLst>
    <p:sldId id="259" r:id="rId2"/>
    <p:sldId id="262" r:id="rId3"/>
    <p:sldId id="283" r:id="rId4"/>
    <p:sldId id="279" r:id="rId5"/>
    <p:sldId id="281" r:id="rId6"/>
    <p:sldId id="286" r:id="rId7"/>
    <p:sldId id="266" r:id="rId8"/>
    <p:sldId id="291" r:id="rId9"/>
    <p:sldId id="287" r:id="rId10"/>
    <p:sldId id="278" r:id="rId11"/>
    <p:sldId id="270" r:id="rId12"/>
    <p:sldId id="269" r:id="rId13"/>
    <p:sldId id="280" r:id="rId14"/>
    <p:sldId id="272" r:id="rId15"/>
    <p:sldId id="292" r:id="rId1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104A7A"/>
    <a:srgbClr val="1F497D"/>
    <a:srgbClr val="008000"/>
    <a:srgbClr val="3F80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6" autoAdjust="0"/>
    <p:restoredTop sz="94660"/>
  </p:normalViewPr>
  <p:slideViewPr>
    <p:cSldViewPr snapToGrid="0" snapToObjects="1">
      <p:cViewPr varScale="1">
        <p:scale>
          <a:sx n="51" d="100"/>
          <a:sy n="51" d="100"/>
        </p:scale>
        <p:origin x="1496"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34029163145499"/>
          <c:y val="0.12673352205796201"/>
          <c:w val="0.79754461479155503"/>
          <c:h val="0.72376542638814401"/>
        </c:manualLayout>
      </c:layout>
      <c:lineChart>
        <c:grouping val="stacked"/>
        <c:varyColors val="0"/>
        <c:ser>
          <c:idx val="0"/>
          <c:order val="0"/>
          <c:tx>
            <c:strRef>
              <c:f>Sheet1!$B$1</c:f>
              <c:strCache>
                <c:ptCount val="1"/>
                <c:pt idx="0">
                  <c:v>Water Prices</c:v>
                </c:pt>
              </c:strCache>
            </c:strRef>
          </c:tx>
          <c:spPr>
            <a:ln w="28575" cap="rnd">
              <a:solidFill>
                <a:schemeClr val="accent1"/>
              </a:solidFill>
              <a:round/>
            </a:ln>
            <a:effectLst/>
          </c:spPr>
          <c:marker>
            <c:symbol val="none"/>
          </c:marker>
          <c:cat>
            <c:strRef>
              <c:f>Sheet1!$A$2:$A$15</c:f>
              <c:strCache>
                <c:ptCount val="14"/>
                <c:pt idx="0">
                  <c:v>05</c:v>
                </c:pt>
                <c:pt idx="1">
                  <c:v>06</c:v>
                </c:pt>
                <c:pt idx="2">
                  <c:v>07</c:v>
                </c:pt>
                <c:pt idx="3">
                  <c:v>08</c:v>
                </c:pt>
                <c:pt idx="4">
                  <c:v>09</c:v>
                </c:pt>
                <c:pt idx="5">
                  <c:v>10</c:v>
                </c:pt>
                <c:pt idx="6">
                  <c:v>11</c:v>
                </c:pt>
                <c:pt idx="7">
                  <c:v>12</c:v>
                </c:pt>
                <c:pt idx="8">
                  <c:v>13</c:v>
                </c:pt>
                <c:pt idx="9">
                  <c:v>14</c:v>
                </c:pt>
                <c:pt idx="10">
                  <c:v>15</c:v>
                </c:pt>
                <c:pt idx="11">
                  <c:v>16</c:v>
                </c:pt>
                <c:pt idx="12">
                  <c:v>17</c:v>
                </c:pt>
                <c:pt idx="13">
                  <c:v>18</c:v>
                </c:pt>
              </c:strCache>
            </c:strRef>
          </c:cat>
          <c:val>
            <c:numRef>
              <c:f>Sheet1!$B$2:$B$15</c:f>
              <c:numCache>
                <c:formatCode>_("$"* #,##0_);_("$"* \(#,##0\);_("$"* "-"??_);_(@_)</c:formatCode>
                <c:ptCount val="14"/>
                <c:pt idx="0">
                  <c:v>524</c:v>
                </c:pt>
                <c:pt idx="1">
                  <c:v>549</c:v>
                </c:pt>
                <c:pt idx="2">
                  <c:v>574</c:v>
                </c:pt>
                <c:pt idx="3">
                  <c:v>606</c:v>
                </c:pt>
                <c:pt idx="4">
                  <c:v>695</c:v>
                </c:pt>
                <c:pt idx="5">
                  <c:v>811</c:v>
                </c:pt>
                <c:pt idx="6">
                  <c:v>869</c:v>
                </c:pt>
                <c:pt idx="7">
                  <c:v>920</c:v>
                </c:pt>
                <c:pt idx="8">
                  <c:v>997</c:v>
                </c:pt>
                <c:pt idx="9">
                  <c:v>1032</c:v>
                </c:pt>
                <c:pt idx="10">
                  <c:v>1055</c:v>
                </c:pt>
                <c:pt idx="11">
                  <c:v>1076</c:v>
                </c:pt>
                <c:pt idx="12">
                  <c:v>1073</c:v>
                </c:pt>
                <c:pt idx="13">
                  <c:v>1101</c:v>
                </c:pt>
              </c:numCache>
            </c:numRef>
          </c:val>
          <c:smooth val="0"/>
          <c:extLst>
            <c:ext xmlns:c16="http://schemas.microsoft.com/office/drawing/2014/chart" uri="{C3380CC4-5D6E-409C-BE32-E72D297353CC}">
              <c16:uniqueId val="{00000000-C900-445C-B676-8C3FE1E6590C}"/>
            </c:ext>
          </c:extLst>
        </c:ser>
        <c:dLbls>
          <c:showLegendKey val="0"/>
          <c:showVal val="0"/>
          <c:showCatName val="0"/>
          <c:showSerName val="0"/>
          <c:showPercent val="0"/>
          <c:showBubbleSize val="0"/>
        </c:dLbls>
        <c:smooth val="0"/>
        <c:axId val="37855232"/>
        <c:axId val="37856768"/>
      </c:lineChart>
      <c:catAx>
        <c:axId val="3785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856768"/>
        <c:crosses val="autoZero"/>
        <c:auto val="1"/>
        <c:lblAlgn val="ctr"/>
        <c:lblOffset val="100"/>
        <c:noMultiLvlLbl val="0"/>
      </c:catAx>
      <c:valAx>
        <c:axId val="378567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855232"/>
        <c:crosses val="autoZero"/>
        <c:crossBetween val="between"/>
      </c:valAx>
      <c:spPr>
        <a:noFill/>
        <a:ln>
          <a:solidFill>
            <a:schemeClr val="bg1">
              <a:lumMod val="50000"/>
            </a:schemeClr>
          </a:solidFill>
        </a:ln>
        <a:effectLst/>
      </c:spPr>
    </c:plotArea>
    <c:legend>
      <c:legendPos val="b"/>
      <c:layout>
        <c:manualLayout>
          <c:xMode val="edge"/>
          <c:yMode val="edge"/>
          <c:x val="0.34228015217227697"/>
          <c:y val="0.68831349872051595"/>
          <c:w val="0.31045174910914902"/>
          <c:h val="7.810048015693900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Ag Land Prices (Avr)</c:v>
                </c:pt>
              </c:strCache>
            </c:strRef>
          </c:tx>
          <c:spPr>
            <a:ln w="28575" cap="rnd">
              <a:solidFill>
                <a:srgbClr val="00B050"/>
              </a:solidFill>
              <a:round/>
            </a:ln>
            <a:effectLst/>
          </c:spPr>
          <c:marker>
            <c:symbol val="none"/>
          </c:marker>
          <c:cat>
            <c:strRef>
              <c:f>Sheet1!$A$2:$A$12</c:f>
              <c:strCache>
                <c:ptCount val="11"/>
                <c:pt idx="0">
                  <c:v>05</c:v>
                </c:pt>
                <c:pt idx="1">
                  <c:v>06</c:v>
                </c:pt>
                <c:pt idx="2">
                  <c:v>07</c:v>
                </c:pt>
                <c:pt idx="3">
                  <c:v>08</c:v>
                </c:pt>
                <c:pt idx="4">
                  <c:v>09</c:v>
                </c:pt>
                <c:pt idx="5">
                  <c:v>10</c:v>
                </c:pt>
                <c:pt idx="6">
                  <c:v>11</c:v>
                </c:pt>
                <c:pt idx="7">
                  <c:v>12</c:v>
                </c:pt>
                <c:pt idx="8">
                  <c:v>13</c:v>
                </c:pt>
                <c:pt idx="9">
                  <c:v>14</c:v>
                </c:pt>
                <c:pt idx="10">
                  <c:v>15</c:v>
                </c:pt>
              </c:strCache>
            </c:strRef>
          </c:cat>
          <c:val>
            <c:numRef>
              <c:f>Sheet1!$B$2:$B$12</c:f>
              <c:numCache>
                <c:formatCode>_("$"* #,##0_);_("$"* \(#,##0\);_("$"* "-"??_);_(@_)</c:formatCode>
                <c:ptCount val="11"/>
                <c:pt idx="0">
                  <c:v>6500</c:v>
                </c:pt>
                <c:pt idx="1">
                  <c:v>9000</c:v>
                </c:pt>
                <c:pt idx="2">
                  <c:v>9000</c:v>
                </c:pt>
                <c:pt idx="3">
                  <c:v>7250</c:v>
                </c:pt>
                <c:pt idx="4">
                  <c:v>6750</c:v>
                </c:pt>
                <c:pt idx="5">
                  <c:v>7625</c:v>
                </c:pt>
                <c:pt idx="6">
                  <c:v>8500</c:v>
                </c:pt>
                <c:pt idx="7">
                  <c:v>9500</c:v>
                </c:pt>
                <c:pt idx="8">
                  <c:v>10750</c:v>
                </c:pt>
                <c:pt idx="9">
                  <c:v>10000</c:v>
                </c:pt>
                <c:pt idx="10">
                  <c:v>13000</c:v>
                </c:pt>
              </c:numCache>
            </c:numRef>
          </c:val>
          <c:smooth val="0"/>
          <c:extLst>
            <c:ext xmlns:c16="http://schemas.microsoft.com/office/drawing/2014/chart" uri="{C3380CC4-5D6E-409C-BE32-E72D297353CC}">
              <c16:uniqueId val="{00000000-B4DD-4895-870E-1B17385FB5F7}"/>
            </c:ext>
          </c:extLst>
        </c:ser>
        <c:dLbls>
          <c:showLegendKey val="0"/>
          <c:showVal val="0"/>
          <c:showCatName val="0"/>
          <c:showSerName val="0"/>
          <c:showPercent val="0"/>
          <c:showBubbleSize val="0"/>
        </c:dLbls>
        <c:smooth val="0"/>
        <c:axId val="37926400"/>
        <c:axId val="37927936"/>
      </c:lineChart>
      <c:catAx>
        <c:axId val="3792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927936"/>
        <c:crosses val="autoZero"/>
        <c:auto val="1"/>
        <c:lblAlgn val="ctr"/>
        <c:lblOffset val="100"/>
        <c:noMultiLvlLbl val="0"/>
      </c:catAx>
      <c:valAx>
        <c:axId val="3792793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926400"/>
        <c:crosses val="autoZero"/>
        <c:crossBetween val="between"/>
      </c:valAx>
      <c:spPr>
        <a:noFill/>
        <a:ln>
          <a:solidFill>
            <a:schemeClr val="bg1">
              <a:lumMod val="50000"/>
            </a:schemeClr>
          </a:solidFill>
        </a:ln>
        <a:effectLst/>
      </c:spPr>
    </c:plotArea>
    <c:legend>
      <c:legendPos val="b"/>
      <c:layout>
        <c:manualLayout>
          <c:xMode val="edge"/>
          <c:yMode val="edge"/>
          <c:x val="0.36684343502096101"/>
          <c:y val="0.62910812406904704"/>
          <c:w val="0.426984152372064"/>
          <c:h val="7.949547115745790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48" cy="481851"/>
          </a:xfrm>
          <a:prstGeom prst="rect">
            <a:avLst/>
          </a:prstGeom>
        </p:spPr>
        <p:txBody>
          <a:bodyPr vert="horz" lIns="94072" tIns="47035" rIns="94072" bIns="47035" rtlCol="0"/>
          <a:lstStyle>
            <a:lvl1pPr algn="l">
              <a:defRPr sz="1200"/>
            </a:lvl1pPr>
          </a:lstStyle>
          <a:p>
            <a:endParaRPr lang="en-US"/>
          </a:p>
        </p:txBody>
      </p:sp>
      <p:sp>
        <p:nvSpPr>
          <p:cNvPr id="3" name="Date Placeholder 2"/>
          <p:cNvSpPr>
            <a:spLocks noGrp="1"/>
          </p:cNvSpPr>
          <p:nvPr>
            <p:ph type="dt" idx="1"/>
          </p:nvPr>
        </p:nvSpPr>
        <p:spPr>
          <a:xfrm>
            <a:off x="4143312" y="1"/>
            <a:ext cx="3170248" cy="481851"/>
          </a:xfrm>
          <a:prstGeom prst="rect">
            <a:avLst/>
          </a:prstGeom>
        </p:spPr>
        <p:txBody>
          <a:bodyPr vert="horz" lIns="94072" tIns="47035" rIns="94072" bIns="47035" rtlCol="0"/>
          <a:lstStyle>
            <a:lvl1pPr algn="r">
              <a:defRPr sz="1200"/>
            </a:lvl1pPr>
          </a:lstStyle>
          <a:p>
            <a:fld id="{FEA50C21-149C-4ED3-B91A-FFE9D8DD7B63}" type="datetimeFigureOut">
              <a:rPr lang="en-US" smtClean="0"/>
              <a:t>2/28/2017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4072" tIns="47035" rIns="94072" bIns="47035" rtlCol="0" anchor="ctr"/>
          <a:lstStyle/>
          <a:p>
            <a:endParaRPr lang="en-US"/>
          </a:p>
        </p:txBody>
      </p:sp>
      <p:sp>
        <p:nvSpPr>
          <p:cNvPr id="5" name="Notes Placeholder 4"/>
          <p:cNvSpPr>
            <a:spLocks noGrp="1"/>
          </p:cNvSpPr>
          <p:nvPr>
            <p:ph type="body" sz="quarter" idx="3"/>
          </p:nvPr>
        </p:nvSpPr>
        <p:spPr>
          <a:xfrm>
            <a:off x="731850" y="4619908"/>
            <a:ext cx="5851504" cy="3781551"/>
          </a:xfrm>
          <a:prstGeom prst="rect">
            <a:avLst/>
          </a:prstGeom>
        </p:spPr>
        <p:txBody>
          <a:bodyPr vert="horz" lIns="94072" tIns="47035" rIns="94072" bIns="470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349"/>
            <a:ext cx="3170248" cy="481851"/>
          </a:xfrm>
          <a:prstGeom prst="rect">
            <a:avLst/>
          </a:prstGeom>
        </p:spPr>
        <p:txBody>
          <a:bodyPr vert="horz" lIns="94072" tIns="47035" rIns="94072" bIns="47035" rtlCol="0" anchor="b"/>
          <a:lstStyle>
            <a:lvl1pPr algn="l">
              <a:defRPr sz="1200"/>
            </a:lvl1pPr>
          </a:lstStyle>
          <a:p>
            <a:endParaRPr lang="en-US"/>
          </a:p>
        </p:txBody>
      </p:sp>
      <p:sp>
        <p:nvSpPr>
          <p:cNvPr id="7" name="Slide Number Placeholder 6"/>
          <p:cNvSpPr>
            <a:spLocks noGrp="1"/>
          </p:cNvSpPr>
          <p:nvPr>
            <p:ph type="sldNum" sz="quarter" idx="5"/>
          </p:nvPr>
        </p:nvSpPr>
        <p:spPr>
          <a:xfrm>
            <a:off x="4143312" y="9119349"/>
            <a:ext cx="3170248" cy="481851"/>
          </a:xfrm>
          <a:prstGeom prst="rect">
            <a:avLst/>
          </a:prstGeom>
        </p:spPr>
        <p:txBody>
          <a:bodyPr vert="horz" lIns="94072" tIns="47035" rIns="94072" bIns="47035" rtlCol="0" anchor="b"/>
          <a:lstStyle>
            <a:lvl1pPr algn="r">
              <a:defRPr sz="1200"/>
            </a:lvl1pPr>
          </a:lstStyle>
          <a:p>
            <a:fld id="{39AEEEC0-262A-4142-AE9F-4AB03B422C2A}" type="slidenum">
              <a:rPr lang="en-US" smtClean="0"/>
              <a:t>‹#›</a:t>
            </a:fld>
            <a:endParaRPr lang="en-US"/>
          </a:p>
        </p:txBody>
      </p:sp>
    </p:spTree>
    <p:extLst>
      <p:ext uri="{BB962C8B-B14F-4D97-AF65-F5344CB8AC3E}">
        <p14:creationId xmlns:p14="http://schemas.microsoft.com/office/powerpoint/2010/main" val="517063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charset="-128"/>
              <a:cs typeface="ＭＳ Ｐゴシック"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9DEF9CB9-E55E-1041-BA0A-BFEB519DD98E}" type="slidenum">
              <a:rPr lang="en-US">
                <a:latin typeface="Calibri" charset="0"/>
                <a:ea typeface="ＭＳ Ｐゴシック" charset="-128"/>
                <a:cs typeface="ＭＳ Ｐゴシック" charset="-128"/>
              </a:rPr>
              <a:pPr/>
              <a:t>6</a:t>
            </a:fld>
            <a:endParaRPr lang="en-US" dirty="0">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3365142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EEEC0-262A-4142-AE9F-4AB03B422C2A}" type="slidenum">
              <a:rPr lang="en-US" smtClean="0"/>
              <a:t>8</a:t>
            </a:fld>
            <a:endParaRPr lang="en-US"/>
          </a:p>
        </p:txBody>
      </p:sp>
    </p:spTree>
    <p:extLst>
      <p:ext uri="{BB962C8B-B14F-4D97-AF65-F5344CB8AC3E}">
        <p14:creationId xmlns:p14="http://schemas.microsoft.com/office/powerpoint/2010/main" val="1254957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EEEC0-262A-4142-AE9F-4AB03B422C2A}" type="slidenum">
              <a:rPr lang="en-US" smtClean="0"/>
              <a:t>13</a:t>
            </a:fld>
            <a:endParaRPr lang="en-US"/>
          </a:p>
        </p:txBody>
      </p:sp>
    </p:spTree>
    <p:extLst>
      <p:ext uri="{BB962C8B-B14F-4D97-AF65-F5344CB8AC3E}">
        <p14:creationId xmlns:p14="http://schemas.microsoft.com/office/powerpoint/2010/main" val="270433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EEEC0-262A-4142-AE9F-4AB03B422C2A}" type="slidenum">
              <a:rPr lang="en-US" smtClean="0"/>
              <a:t>14</a:t>
            </a:fld>
            <a:endParaRPr lang="en-US"/>
          </a:p>
        </p:txBody>
      </p:sp>
    </p:spTree>
    <p:extLst>
      <p:ext uri="{BB962C8B-B14F-4D97-AF65-F5344CB8AC3E}">
        <p14:creationId xmlns:p14="http://schemas.microsoft.com/office/powerpoint/2010/main" val="2192392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charset="-128"/>
              <a:cs typeface="ＭＳ Ｐゴシック"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3E3D8F32-AB8D-884F-A9E5-EA18A6DB0823}" type="slidenum">
              <a:rPr lang="en-US">
                <a:latin typeface="Calibri" charset="0"/>
                <a:ea typeface="ＭＳ Ｐゴシック" charset="-128"/>
                <a:cs typeface="ＭＳ Ｐゴシック" charset="-128"/>
              </a:rPr>
              <a:pPr/>
              <a:t>15</a:t>
            </a:fld>
            <a:endParaRPr lang="en-US">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27442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1F9CA3-105E-4857-9057-6DB6197DA786}" type="datetimeFigureOut">
              <a:rPr lang="en-US" smtClean="0"/>
              <a:t>2/28/2017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Rectangle 6"/>
          <p:cNvSpPr/>
          <p:nvPr userDrawn="1"/>
        </p:nvSpPr>
        <p:spPr>
          <a:xfrm>
            <a:off x="0" y="694093"/>
            <a:ext cx="9144000" cy="802017"/>
          </a:xfrm>
          <a:prstGeom prst="rect">
            <a:avLst/>
          </a:prstGeom>
          <a:solidFill>
            <a:srgbClr val="008000">
              <a:alpha val="50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Isosceles Triangle 8"/>
          <p:cNvSpPr/>
          <p:nvPr userDrawn="1"/>
        </p:nvSpPr>
        <p:spPr>
          <a:xfrm rot="10800000">
            <a:off x="7943130" y="0"/>
            <a:ext cx="376821" cy="304567"/>
          </a:xfrm>
          <a:prstGeom prst="triangle">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685800" y="818979"/>
            <a:ext cx="7772400" cy="534777"/>
          </a:xfrm>
        </p:spPr>
        <p:txBody>
          <a:bodyPr>
            <a:normAutofit/>
          </a:bodyPr>
          <a:lstStyle>
            <a:lvl1pPr>
              <a:defRPr>
                <a:latin typeface="Cambria" panose="02040503050406030204" pitchFamily="18" charset="0"/>
              </a:defRPr>
            </a:lvl1pPr>
          </a:lstStyle>
          <a:p>
            <a:pPr algn="l"/>
            <a:r>
              <a:rPr lang="en-US" sz="2800" dirty="0">
                <a:solidFill>
                  <a:schemeClr val="bg1"/>
                </a:solidFill>
                <a:latin typeface="Helvetica"/>
                <a:cs typeface="Helvetica"/>
              </a:rPr>
              <a:t>Project Title Goes Here</a:t>
            </a:r>
          </a:p>
        </p:txBody>
      </p:sp>
      <p:sp>
        <p:nvSpPr>
          <p:cNvPr id="13" name="Subtitle 2"/>
          <p:cNvSpPr>
            <a:spLocks noGrp="1"/>
          </p:cNvSpPr>
          <p:nvPr>
            <p:ph type="subTitle" idx="4294967295"/>
          </p:nvPr>
        </p:nvSpPr>
        <p:spPr>
          <a:xfrm>
            <a:off x="1371600" y="1715539"/>
            <a:ext cx="6400800" cy="3923261"/>
          </a:xfrm>
        </p:spPr>
        <p:txBody>
          <a:bodyPr>
            <a:normAutofit/>
          </a:bodyPr>
          <a:lstStyle/>
          <a:p>
            <a:pPr algn="l"/>
            <a:r>
              <a:rPr lang="en-US" sz="1800" dirty="0">
                <a:solidFill>
                  <a:schemeClr val="tx2"/>
                </a:solidFill>
                <a:latin typeface="Helvetica"/>
                <a:cs typeface="Helvetica"/>
              </a:rPr>
              <a:t>Project Information and or bullet points would go here.</a:t>
            </a:r>
            <a:endParaRPr lang="en-US" sz="1800" dirty="0">
              <a:solidFill>
                <a:schemeClr val="tx2"/>
              </a:solidFill>
            </a:endParaRPr>
          </a:p>
        </p:txBody>
      </p:sp>
      <p:sp>
        <p:nvSpPr>
          <p:cNvPr id="16" name="Slide Number Placeholder 5"/>
          <p:cNvSpPr txBox="1">
            <a:spLocks/>
          </p:cNvSpPr>
          <p:nvPr userDrawn="1"/>
        </p:nvSpPr>
        <p:spPr>
          <a:xfrm>
            <a:off x="7626372" y="304568"/>
            <a:ext cx="64703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fld id="{75571E9F-C8BA-204D-91DE-BD916112259A}" type="slidenum">
              <a:rPr lang="en-US" smtClean="0"/>
              <a:pPr/>
              <a:t>‹#›</a:t>
            </a:fld>
            <a:endParaRPr lang="en-US" dirty="0"/>
          </a:p>
        </p:txBody>
      </p:sp>
    </p:spTree>
    <p:extLst>
      <p:ext uri="{BB962C8B-B14F-4D97-AF65-F5344CB8AC3E}">
        <p14:creationId xmlns:p14="http://schemas.microsoft.com/office/powerpoint/2010/main" val="343177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1C41281-39A7-FA45-9CEC-A89BC8E393CB}" type="slidenum">
              <a:rPr lang="en-US" smtClean="0"/>
              <a:pPr/>
              <a:t>‹#›</a:t>
            </a:fld>
            <a:endParaRPr lang="en-US"/>
          </a:p>
        </p:txBody>
      </p:sp>
    </p:spTree>
    <p:extLst>
      <p:ext uri="{BB962C8B-B14F-4D97-AF65-F5344CB8AC3E}">
        <p14:creationId xmlns:p14="http://schemas.microsoft.com/office/powerpoint/2010/main" val="3770485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BFB7642-DB04-274B-B57C-202CAB09E547}" type="slidenum">
              <a:rPr lang="en-US" smtClean="0"/>
              <a:pPr/>
              <a:t>‹#›</a:t>
            </a:fld>
            <a:endParaRPr lang="en-US"/>
          </a:p>
        </p:txBody>
      </p:sp>
    </p:spTree>
    <p:extLst>
      <p:ext uri="{BB962C8B-B14F-4D97-AF65-F5344CB8AC3E}">
        <p14:creationId xmlns:p14="http://schemas.microsoft.com/office/powerpoint/2010/main" val="299909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CD8EE0D-05CA-9E4B-BABB-A7B5096B066B}" type="slidenum">
              <a:rPr lang="en-US" smtClean="0"/>
              <a:pPr/>
              <a:t>‹#›</a:t>
            </a:fld>
            <a:endParaRPr lang="en-US"/>
          </a:p>
        </p:txBody>
      </p:sp>
    </p:spTree>
    <p:extLst>
      <p:ext uri="{BB962C8B-B14F-4D97-AF65-F5344CB8AC3E}">
        <p14:creationId xmlns:p14="http://schemas.microsoft.com/office/powerpoint/2010/main" val="111648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1F9CA3-105E-4857-9057-6DB6197DA786}" type="datetimeFigureOut">
              <a:rPr lang="en-US" smtClean="0"/>
              <a:t>2/28/2017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3" name="Isosceles Triangle 12"/>
          <p:cNvSpPr/>
          <p:nvPr userDrawn="1"/>
        </p:nvSpPr>
        <p:spPr>
          <a:xfrm rot="10800000">
            <a:off x="7943130" y="0"/>
            <a:ext cx="376821" cy="304567"/>
          </a:xfrm>
          <a:prstGeom prst="triangle">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lide Number Placeholder 5"/>
          <p:cNvSpPr txBox="1">
            <a:spLocks/>
          </p:cNvSpPr>
          <p:nvPr userDrawn="1"/>
        </p:nvSpPr>
        <p:spPr>
          <a:xfrm>
            <a:off x="7626372" y="304568"/>
            <a:ext cx="64703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fld id="{75571E9F-C8BA-204D-91DE-BD916112259A}" type="slidenum">
              <a:rPr lang="en-US" smtClean="0"/>
              <a:pPr/>
              <a:t>‹#›</a:t>
            </a:fld>
            <a:endParaRPr lang="en-US" dirty="0"/>
          </a:p>
        </p:txBody>
      </p:sp>
      <p:sp>
        <p:nvSpPr>
          <p:cNvPr id="10" name="Rectangle 9"/>
          <p:cNvSpPr/>
          <p:nvPr userDrawn="1"/>
        </p:nvSpPr>
        <p:spPr>
          <a:xfrm>
            <a:off x="0" y="694093"/>
            <a:ext cx="9144000" cy="802017"/>
          </a:xfrm>
          <a:prstGeom prst="rect">
            <a:avLst/>
          </a:prstGeom>
          <a:solidFill>
            <a:srgbClr val="104A7A"/>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04A7A"/>
              </a:solidFill>
            </a:endParaRPr>
          </a:p>
        </p:txBody>
      </p:sp>
      <p:sp>
        <p:nvSpPr>
          <p:cNvPr id="11" name="Title 1"/>
          <p:cNvSpPr>
            <a:spLocks noGrp="1"/>
          </p:cNvSpPr>
          <p:nvPr>
            <p:ph type="ctrTitle"/>
          </p:nvPr>
        </p:nvSpPr>
        <p:spPr>
          <a:xfrm>
            <a:off x="685800" y="818979"/>
            <a:ext cx="7772400" cy="534777"/>
          </a:xfrm>
        </p:spPr>
        <p:txBody>
          <a:bodyPr>
            <a:normAutofit/>
          </a:bodyPr>
          <a:lstStyle/>
          <a:p>
            <a:pPr algn="l"/>
            <a:r>
              <a:rPr lang="en-US" sz="2800" dirty="0">
                <a:solidFill>
                  <a:schemeClr val="bg1"/>
                </a:solidFill>
                <a:latin typeface="Helvetica"/>
                <a:cs typeface="Helvetica"/>
              </a:rPr>
              <a:t>Project Title Goes Here</a:t>
            </a:r>
          </a:p>
        </p:txBody>
      </p:sp>
      <p:sp>
        <p:nvSpPr>
          <p:cNvPr id="14" name="Subtitle 2"/>
          <p:cNvSpPr>
            <a:spLocks noGrp="1"/>
          </p:cNvSpPr>
          <p:nvPr>
            <p:ph type="subTitle" idx="4294967295"/>
          </p:nvPr>
        </p:nvSpPr>
        <p:spPr>
          <a:xfrm>
            <a:off x="1371600" y="1715539"/>
            <a:ext cx="6400800" cy="3923261"/>
          </a:xfrm>
        </p:spPr>
        <p:txBody>
          <a:bodyPr>
            <a:normAutofit/>
          </a:bodyPr>
          <a:lstStyle/>
          <a:p>
            <a:pPr algn="l"/>
            <a:r>
              <a:rPr lang="en-US" sz="1800" dirty="0">
                <a:solidFill>
                  <a:schemeClr val="tx2"/>
                </a:solidFill>
                <a:latin typeface="Helvetica"/>
                <a:cs typeface="Helvetica"/>
              </a:rPr>
              <a:t>Project Information and or bullet points would go here.</a:t>
            </a:r>
            <a:endParaRPr lang="en-US" sz="1800" dirty="0">
              <a:solidFill>
                <a:schemeClr val="tx2"/>
              </a:solidFill>
            </a:endParaRP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458200" y="6170076"/>
            <a:ext cx="585004" cy="640080"/>
          </a:xfrm>
          <a:prstGeom prst="rect">
            <a:avLst/>
          </a:prstGeom>
        </p:spPr>
      </p:pic>
    </p:spTree>
    <p:extLst>
      <p:ext uri="{BB962C8B-B14F-4D97-AF65-F5344CB8AC3E}">
        <p14:creationId xmlns:p14="http://schemas.microsoft.com/office/powerpoint/2010/main" val="1428308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52512" y="5990590"/>
            <a:ext cx="668576" cy="731520"/>
          </a:xfrm>
          <a:prstGeom prst="rect">
            <a:avLst/>
          </a:prstGeom>
        </p:spPr>
      </p:pic>
    </p:spTree>
    <p:extLst>
      <p:ext uri="{BB962C8B-B14F-4D97-AF65-F5344CB8AC3E}">
        <p14:creationId xmlns:p14="http://schemas.microsoft.com/office/powerpoint/2010/main" val="3060996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8D9F063-C204-8F40-80B4-0DADF3FEF7D6}" type="slidenum">
              <a:rPr lang="en-US" smtClean="0"/>
              <a:pPr/>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52512" y="5541327"/>
            <a:ext cx="668576" cy="731520"/>
          </a:xfrm>
          <a:prstGeom prst="rect">
            <a:avLst/>
          </a:prstGeom>
        </p:spPr>
      </p:pic>
    </p:spTree>
    <p:extLst>
      <p:ext uri="{BB962C8B-B14F-4D97-AF65-F5344CB8AC3E}">
        <p14:creationId xmlns:p14="http://schemas.microsoft.com/office/powerpoint/2010/main" val="335256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9CFC1A6-E24F-4E41-8F82-C1728778EA36}" type="slidenum">
              <a:rPr lang="en-US" smtClean="0"/>
              <a:pPr/>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52512" y="5512746"/>
            <a:ext cx="668576" cy="731520"/>
          </a:xfrm>
          <a:prstGeom prst="rect">
            <a:avLst/>
          </a:prstGeom>
        </p:spPr>
      </p:pic>
    </p:spTree>
    <p:extLst>
      <p:ext uri="{BB962C8B-B14F-4D97-AF65-F5344CB8AC3E}">
        <p14:creationId xmlns:p14="http://schemas.microsoft.com/office/powerpoint/2010/main" val="3769506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BA6D871-1A2E-C145-AB2C-C9F0767C3A11}" type="slidenum">
              <a:rPr lang="en-US" smtClean="0"/>
              <a:pPr/>
              <a:t>‹#›</a:t>
            </a:fld>
            <a:endParaRPr lang="en-US"/>
          </a:p>
        </p:txBody>
      </p:sp>
    </p:spTree>
    <p:extLst>
      <p:ext uri="{BB962C8B-B14F-4D97-AF65-F5344CB8AC3E}">
        <p14:creationId xmlns:p14="http://schemas.microsoft.com/office/powerpoint/2010/main" val="150759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57653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CBCC5035-86EA-FB46-8225-68D9DDDD0930}" type="slidenum">
              <a:rPr lang="en-US" smtClean="0"/>
              <a:pPr/>
              <a:t>‹#›</a:t>
            </a:fld>
            <a:endParaRPr lang="en-US"/>
          </a:p>
        </p:txBody>
      </p:sp>
    </p:spTree>
    <p:extLst>
      <p:ext uri="{BB962C8B-B14F-4D97-AF65-F5344CB8AC3E}">
        <p14:creationId xmlns:p14="http://schemas.microsoft.com/office/powerpoint/2010/main" val="3923160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7CA0A35-8876-F24D-B69D-1DEC55E994E2}" type="slidenum">
              <a:rPr lang="en-US" smtClean="0"/>
              <a:pPr/>
              <a:t>‹#›</a:t>
            </a:fld>
            <a:endParaRPr lang="en-US"/>
          </a:p>
        </p:txBody>
      </p:sp>
    </p:spTree>
    <p:extLst>
      <p:ext uri="{BB962C8B-B14F-4D97-AF65-F5344CB8AC3E}">
        <p14:creationId xmlns:p14="http://schemas.microsoft.com/office/powerpoint/2010/main" val="413047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F9CA3-105E-4857-9057-6DB6197DA786}" type="datetimeFigureOut">
              <a:rPr lang="en-US" smtClean="0"/>
              <a:t>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Cadiz Inc.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E6E01-E11E-E24F-AD45-82457505E8E9}" type="slidenum">
              <a:rPr lang="en-US" smtClean="0"/>
              <a:pPr/>
              <a:t>‹#›</a:t>
            </a:fld>
            <a:endParaRPr lang="en-US"/>
          </a:p>
        </p:txBody>
      </p:sp>
      <p:pic>
        <p:nvPicPr>
          <p:cNvPr id="7" name="Picture 6" descr="cadiz.ppt_background.jpg"/>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5686030"/>
      </p:ext>
    </p:extLst>
  </p:cSld>
  <p:clrMap bg1="lt1" tx1="dk1" bg2="lt2" tx2="dk2" accent1="accent1" accent2="accent2" accent3="accent3" accent4="accent4" accent5="accent5" accent6="accent6" hlink="hlink" folHlink="folHlink"/>
  <p:sldLayoutIdLst>
    <p:sldLayoutId id="2147484138" r:id="rId1"/>
    <p:sldLayoutId id="2147484149"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calasfmra.com/" TargetMode="External"/><Relationship Id="rId5" Type="http://schemas.openxmlformats.org/officeDocument/2006/relationships/hyperlink" Target="http://www.mwdh2o.com/WhoWeAre/Management/Financial-Information" TargetMode="Externa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867" y="5655601"/>
            <a:ext cx="1279517" cy="677108"/>
          </a:xfrm>
          <a:prstGeom prst="rect">
            <a:avLst/>
          </a:prstGeom>
          <a:noFill/>
        </p:spPr>
        <p:txBody>
          <a:bodyPr wrap="none" rtlCol="0">
            <a:spAutoFit/>
          </a:bodyPr>
          <a:lstStyle/>
          <a:p>
            <a:endParaRPr lang="en-US" sz="2000" dirty="0">
              <a:solidFill>
                <a:schemeClr val="tx2"/>
              </a:solidFill>
              <a:latin typeface="Helvetica" panose="020B0604020202020204" pitchFamily="34" charset="0"/>
              <a:cs typeface="Helvetica" panose="020B0604020202020204" pitchFamily="34" charset="0"/>
            </a:endParaRPr>
          </a:p>
          <a:p>
            <a:r>
              <a:rPr lang="en-US" dirty="0">
                <a:solidFill>
                  <a:schemeClr val="tx1">
                    <a:lumMod val="75000"/>
                    <a:lumOff val="25000"/>
                  </a:schemeClr>
                </a:solidFill>
                <a:latin typeface="Candara" panose="020E0502030303020204" pitchFamily="34" charset="0"/>
                <a:cs typeface="Helvetica" panose="020B0604020202020204" pitchFamily="34" charset="0"/>
              </a:rPr>
              <a:t>March 2017</a:t>
            </a:r>
          </a:p>
        </p:txBody>
      </p:sp>
      <p:sp>
        <p:nvSpPr>
          <p:cNvPr id="6" name="Title 5"/>
          <p:cNvSpPr>
            <a:spLocks noGrp="1"/>
          </p:cNvSpPr>
          <p:nvPr>
            <p:ph type="title"/>
          </p:nvPr>
        </p:nvSpPr>
        <p:spPr/>
        <p:txBody>
          <a:bodyPr>
            <a:normAutofit/>
          </a:bodyPr>
          <a:lstStyle/>
          <a:p>
            <a:r>
              <a:rPr lang="en-US" sz="2500" b="0" dirty="0">
                <a:latin typeface="Berlin Sans FB" panose="020E0602020502020306" pitchFamily="34" charset="0"/>
              </a:rPr>
              <a:t>corporate overview</a:t>
            </a:r>
          </a:p>
        </p:txBody>
      </p:sp>
      <p:sp>
        <p:nvSpPr>
          <p:cNvPr id="7" name="Text Placeholder 6"/>
          <p:cNvSpPr>
            <a:spLocks noGrp="1"/>
          </p:cNvSpPr>
          <p:nvPr>
            <p:ph type="body" idx="1"/>
          </p:nvPr>
        </p:nvSpPr>
        <p:spPr/>
        <p:txBody>
          <a:bodyPr>
            <a:normAutofit/>
          </a:bodyPr>
          <a:lstStyle/>
          <a:p>
            <a:r>
              <a:rPr lang="en-US" sz="3600" dirty="0">
                <a:latin typeface="Berlin Sans FB" panose="020E0602020502020306" pitchFamily="34" charset="0"/>
              </a:rPr>
              <a:t>Cadiz Inc.</a:t>
            </a:r>
          </a:p>
        </p:txBody>
      </p:sp>
      <p:pic>
        <p:nvPicPr>
          <p:cNvPr id="10" name="Picture 9" descr="http://cadizinc.com/wp-content/uploads/2011/11/water_07-610x37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34434" y="1591613"/>
            <a:ext cx="2879569" cy="169465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1" descr="http://cadizinc.com/wp-content/uploads/2011/09/7-610x370.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1529"/>
          <a:stretch/>
        </p:blipFill>
        <p:spPr bwMode="auto">
          <a:xfrm>
            <a:off x="6014004" y="1593146"/>
            <a:ext cx="2684170" cy="1694651"/>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5903" y="1600711"/>
            <a:ext cx="2537460" cy="1691640"/>
          </a:xfrm>
          <a:prstGeom prst="rect">
            <a:avLst/>
          </a:prstGeom>
          <a:ln w="38100">
            <a:solidFill>
              <a:schemeClr val="bg1"/>
            </a:solidFill>
          </a:ln>
        </p:spPr>
      </p:pic>
    </p:spTree>
    <p:extLst>
      <p:ext uri="{BB962C8B-B14F-4D97-AF65-F5344CB8AC3E}">
        <p14:creationId xmlns:p14="http://schemas.microsoft.com/office/powerpoint/2010/main" val="2021144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sz="2800" dirty="0">
                <a:solidFill>
                  <a:schemeClr val="bg1"/>
                </a:solidFill>
                <a:latin typeface="Berlin Sans FB" panose="020E0602020502020306" pitchFamily="34" charset="0"/>
                <a:cs typeface="Helvetica" panose="020B0604020202020204" pitchFamily="34" charset="0"/>
              </a:rPr>
              <a:t>Phase 1 Project Development </a:t>
            </a:r>
          </a:p>
        </p:txBody>
      </p:sp>
      <p:sp>
        <p:nvSpPr>
          <p:cNvPr id="3" name="Subtitle 2"/>
          <p:cNvSpPr>
            <a:spLocks noGrp="1"/>
          </p:cNvSpPr>
          <p:nvPr>
            <p:ph type="subTitle" idx="4294967295"/>
          </p:nvPr>
        </p:nvSpPr>
        <p:spPr>
          <a:xfrm>
            <a:off x="245097" y="1702989"/>
            <a:ext cx="7759914" cy="4949212"/>
          </a:xfrm>
        </p:spPr>
        <p:txBody>
          <a:bodyPr>
            <a:normAutofit/>
          </a:bodyPr>
          <a:lstStyle/>
          <a:p>
            <a:pPr>
              <a:spcBef>
                <a:spcPts val="600"/>
              </a:spcBef>
              <a:spcAft>
                <a:spcPts val="600"/>
              </a:spcAft>
              <a:buFont typeface="Wingdings" panose="05000000000000000000" pitchFamily="2" charset="2"/>
              <a:buChar char="ü"/>
            </a:pPr>
            <a:r>
              <a:rPr lang="en-US" sz="2000" b="1" u="sng" dirty="0">
                <a:solidFill>
                  <a:schemeClr val="tx2">
                    <a:lumMod val="75000"/>
                  </a:schemeClr>
                </a:solidFill>
                <a:latin typeface="Arial Narrow" panose="020B0606020202030204" pitchFamily="34" charset="0"/>
                <a:cs typeface="Helvetica" panose="020B0604020202020204" pitchFamily="34" charset="0"/>
              </a:rPr>
              <a:t>Hydrological Evaluation</a:t>
            </a:r>
          </a:p>
          <a:p>
            <a:pPr lvl="1">
              <a:spcBef>
                <a:spcPts val="600"/>
              </a:spcBef>
              <a:spcAft>
                <a:spcPts val="600"/>
              </a:spcAft>
              <a:buFont typeface="Wingdings" panose="05000000000000000000" pitchFamily="2" charset="2"/>
              <a:buChar char="§"/>
            </a:pPr>
            <a:r>
              <a:rPr lang="en-US" sz="1800" dirty="0">
                <a:solidFill>
                  <a:schemeClr val="tx2">
                    <a:lumMod val="75000"/>
                  </a:schemeClr>
                </a:solidFill>
                <a:latin typeface="Arial Narrow" panose="020B0606020202030204" pitchFamily="34" charset="0"/>
                <a:cs typeface="Helvetica" panose="020B0604020202020204" pitchFamily="34" charset="0"/>
              </a:rPr>
              <a:t>2009 – 2012: Modeling, Fieldwork, Peer review </a:t>
            </a:r>
          </a:p>
          <a:p>
            <a:pPr lvl="1">
              <a:spcBef>
                <a:spcPts val="600"/>
              </a:spcBef>
              <a:spcAft>
                <a:spcPts val="600"/>
              </a:spcAft>
              <a:buFont typeface="Wingdings" panose="05000000000000000000" pitchFamily="2" charset="2"/>
              <a:buChar char="§"/>
            </a:pPr>
            <a:r>
              <a:rPr lang="en-US" sz="1800" dirty="0">
                <a:solidFill>
                  <a:schemeClr val="tx2">
                    <a:lumMod val="75000"/>
                  </a:schemeClr>
                </a:solidFill>
                <a:latin typeface="Arial Narrow" panose="020B0606020202030204" pitchFamily="34" charset="0"/>
                <a:cs typeface="Helvetica" panose="020B0604020202020204" pitchFamily="34" charset="0"/>
              </a:rPr>
              <a:t>2012 – 2015: Engineering, Well drilling, Project design</a:t>
            </a:r>
          </a:p>
          <a:p>
            <a:pPr>
              <a:spcBef>
                <a:spcPts val="600"/>
              </a:spcBef>
              <a:spcAft>
                <a:spcPts val="600"/>
              </a:spcAft>
              <a:buFont typeface="Wingdings" panose="05000000000000000000" pitchFamily="2" charset="2"/>
              <a:buChar char="ü"/>
            </a:pPr>
            <a:r>
              <a:rPr lang="en-US" sz="2000" b="1" u="sng" dirty="0">
                <a:solidFill>
                  <a:schemeClr val="tx2">
                    <a:lumMod val="75000"/>
                  </a:schemeClr>
                </a:solidFill>
                <a:latin typeface="Arial Narrow" panose="020B0606020202030204" pitchFamily="34" charset="0"/>
                <a:cs typeface="Helvetica" panose="020B0604020202020204" pitchFamily="34" charset="0"/>
              </a:rPr>
              <a:t>Public Process</a:t>
            </a:r>
          </a:p>
          <a:p>
            <a:pPr lvl="1">
              <a:spcBef>
                <a:spcPts val="600"/>
              </a:spcBef>
              <a:spcAft>
                <a:spcPts val="600"/>
              </a:spcAft>
              <a:buFont typeface="Wingdings" panose="05000000000000000000" pitchFamily="2" charset="2"/>
              <a:buChar char="§"/>
            </a:pPr>
            <a:r>
              <a:rPr lang="en-US" sz="1800" dirty="0">
                <a:solidFill>
                  <a:schemeClr val="tx2">
                    <a:lumMod val="75000"/>
                  </a:schemeClr>
                </a:solidFill>
                <a:latin typeface="Arial Narrow" panose="020B0606020202030204" pitchFamily="34" charset="0"/>
                <a:cs typeface="Helvetica" panose="020B0604020202020204" pitchFamily="34" charset="0"/>
              </a:rPr>
              <a:t>2011 – 2012: California Environmental Quality Act </a:t>
            </a:r>
            <a:br>
              <a:rPr lang="en-US" sz="1800" dirty="0">
                <a:solidFill>
                  <a:schemeClr val="tx2">
                    <a:lumMod val="75000"/>
                  </a:schemeClr>
                </a:solidFill>
                <a:latin typeface="Arial Narrow" panose="020B0606020202030204" pitchFamily="34" charset="0"/>
                <a:cs typeface="Helvetica" panose="020B0604020202020204" pitchFamily="34" charset="0"/>
              </a:rPr>
            </a:br>
            <a:r>
              <a:rPr lang="en-US" sz="1800" dirty="0">
                <a:solidFill>
                  <a:schemeClr val="tx2">
                    <a:lumMod val="75000"/>
                  </a:schemeClr>
                </a:solidFill>
                <a:latin typeface="Arial Narrow" panose="020B0606020202030204" pitchFamily="34" charset="0"/>
                <a:cs typeface="Helvetica" panose="020B0604020202020204" pitchFamily="34" charset="0"/>
              </a:rPr>
              <a:t>(CEQA) public review</a:t>
            </a:r>
          </a:p>
          <a:p>
            <a:pPr lvl="1">
              <a:spcBef>
                <a:spcPts val="600"/>
              </a:spcBef>
              <a:spcAft>
                <a:spcPts val="600"/>
              </a:spcAft>
              <a:buFont typeface="Wingdings" panose="05000000000000000000" pitchFamily="2" charset="2"/>
              <a:buChar char="§"/>
            </a:pPr>
            <a:r>
              <a:rPr lang="en-US" sz="1800" dirty="0">
                <a:solidFill>
                  <a:schemeClr val="tx2">
                    <a:lumMod val="75000"/>
                  </a:schemeClr>
                </a:solidFill>
                <a:latin typeface="Arial Narrow" panose="020B0606020202030204" pitchFamily="34" charset="0"/>
                <a:cs typeface="Helvetica" panose="020B0604020202020204" pitchFamily="34" charset="0"/>
              </a:rPr>
              <a:t>Jul 2012: Certified EIR by Santa Margarita Water District </a:t>
            </a:r>
          </a:p>
          <a:p>
            <a:pPr lvl="1">
              <a:spcBef>
                <a:spcPts val="600"/>
              </a:spcBef>
              <a:spcAft>
                <a:spcPts val="600"/>
              </a:spcAft>
              <a:buFont typeface="Wingdings" panose="05000000000000000000" pitchFamily="2" charset="2"/>
              <a:buChar char="§"/>
            </a:pPr>
            <a:r>
              <a:rPr lang="en-US" sz="1800" dirty="0">
                <a:solidFill>
                  <a:schemeClr val="tx2">
                    <a:lumMod val="75000"/>
                  </a:schemeClr>
                </a:solidFill>
                <a:latin typeface="Arial Narrow" panose="020B0606020202030204" pitchFamily="34" charset="0"/>
                <a:cs typeface="Helvetica" panose="020B0604020202020204" pitchFamily="34" charset="0"/>
              </a:rPr>
              <a:t>Oct 2012: Groundwater Extraction Approval by San Bernardino County.  </a:t>
            </a:r>
          </a:p>
          <a:p>
            <a:pPr>
              <a:spcBef>
                <a:spcPts val="600"/>
              </a:spcBef>
              <a:spcAft>
                <a:spcPts val="600"/>
              </a:spcAft>
              <a:buFont typeface="Wingdings" panose="05000000000000000000" pitchFamily="2" charset="2"/>
              <a:buChar char="ü"/>
            </a:pPr>
            <a:r>
              <a:rPr lang="en-US" sz="2000" b="1" u="sng" dirty="0">
                <a:solidFill>
                  <a:schemeClr val="tx2">
                    <a:lumMod val="75000"/>
                  </a:schemeClr>
                </a:solidFill>
                <a:latin typeface="Arial Narrow" panose="020B0606020202030204" pitchFamily="34" charset="0"/>
                <a:cs typeface="Helvetica" panose="020B0604020202020204" pitchFamily="34" charset="0"/>
              </a:rPr>
              <a:t>Legal Review</a:t>
            </a:r>
          </a:p>
          <a:p>
            <a:pPr lvl="1">
              <a:spcBef>
                <a:spcPts val="600"/>
              </a:spcBef>
              <a:spcAft>
                <a:spcPts val="600"/>
              </a:spcAft>
              <a:buFont typeface="Wingdings" panose="05000000000000000000" pitchFamily="2" charset="2"/>
              <a:buChar char="§"/>
            </a:pPr>
            <a:r>
              <a:rPr lang="en-US" sz="1800" dirty="0">
                <a:solidFill>
                  <a:schemeClr val="tx2">
                    <a:lumMod val="75000"/>
                  </a:schemeClr>
                </a:solidFill>
                <a:latin typeface="Arial Narrow" panose="020B0606020202030204" pitchFamily="34" charset="0"/>
                <a:cs typeface="Helvetica" panose="020B0604020202020204" pitchFamily="34" charset="0"/>
              </a:rPr>
              <a:t>2012 - 2014: Superior Court upheld all action, denied all claims against.</a:t>
            </a:r>
          </a:p>
          <a:p>
            <a:pPr lvl="1">
              <a:spcBef>
                <a:spcPts val="600"/>
              </a:spcBef>
              <a:spcAft>
                <a:spcPts val="600"/>
              </a:spcAft>
              <a:buFont typeface="Wingdings" panose="05000000000000000000" pitchFamily="2" charset="2"/>
              <a:buChar char="§"/>
            </a:pPr>
            <a:r>
              <a:rPr lang="en-US" sz="1800" dirty="0">
                <a:solidFill>
                  <a:schemeClr val="tx2">
                    <a:lumMod val="75000"/>
                  </a:schemeClr>
                </a:solidFill>
                <a:latin typeface="Arial Narrow" panose="020B0606020202030204" pitchFamily="34" charset="0"/>
                <a:cs typeface="Helvetica" panose="020B0604020202020204" pitchFamily="34" charset="0"/>
              </a:rPr>
              <a:t>2015 - 2016: California Court of Appeal upheld all Superior Court rulings. </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09031" y="1702989"/>
            <a:ext cx="2206810" cy="1826273"/>
          </a:xfrm>
          <a:prstGeom prst="rect">
            <a:avLst/>
          </a:prstGeom>
          <a:ln>
            <a:solidFill>
              <a:schemeClr val="tx1">
                <a:lumMod val="50000"/>
                <a:lumOff val="50000"/>
              </a:schemeClr>
            </a:solidFill>
          </a:ln>
        </p:spPr>
      </p:pic>
    </p:spTree>
    <p:extLst>
      <p:ext uri="{BB962C8B-B14F-4D97-AF65-F5344CB8AC3E}">
        <p14:creationId xmlns:p14="http://schemas.microsoft.com/office/powerpoint/2010/main" val="3468656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900" y="818979"/>
            <a:ext cx="7988300" cy="534777"/>
          </a:xfrm>
        </p:spPr>
        <p:txBody>
          <a:bodyPr>
            <a:noAutofit/>
          </a:bodyPr>
          <a:lstStyle/>
          <a:p>
            <a:pPr algn="l"/>
            <a:r>
              <a:rPr lang="en-US" sz="2800" dirty="0">
                <a:solidFill>
                  <a:schemeClr val="bg1"/>
                </a:solidFill>
                <a:latin typeface="Berlin Sans FB" panose="020E0602020502020306" pitchFamily="34" charset="0"/>
                <a:cs typeface="Helvetica" panose="020B0604020202020204" pitchFamily="34" charset="0"/>
              </a:rPr>
              <a:t>Phase 1 Implementation – final steps</a:t>
            </a:r>
          </a:p>
        </p:txBody>
      </p:sp>
      <p:sp>
        <p:nvSpPr>
          <p:cNvPr id="3" name="Subtitle 2"/>
          <p:cNvSpPr>
            <a:spLocks noGrp="1"/>
          </p:cNvSpPr>
          <p:nvPr>
            <p:ph type="subTitle" idx="4294967295"/>
          </p:nvPr>
        </p:nvSpPr>
        <p:spPr>
          <a:xfrm>
            <a:off x="258049" y="1609032"/>
            <a:ext cx="5445294" cy="3801492"/>
          </a:xfrm>
        </p:spPr>
        <p:txBody>
          <a:bodyPr>
            <a:normAutofit fontScale="62500" lnSpcReduction="20000"/>
          </a:bodyPr>
          <a:lstStyle/>
          <a:p>
            <a:pPr>
              <a:lnSpc>
                <a:spcPct val="120000"/>
              </a:lnSpc>
              <a:spcBef>
                <a:spcPts val="600"/>
              </a:spcBef>
              <a:spcAft>
                <a:spcPts val="600"/>
              </a:spcAft>
              <a:buFont typeface="Wingdings" panose="05000000000000000000" pitchFamily="2" charset="2"/>
              <a:buChar char="q"/>
            </a:pPr>
            <a:r>
              <a:rPr lang="en-US" sz="2900" b="1" u="sng" dirty="0">
                <a:solidFill>
                  <a:srgbClr val="17375E"/>
                </a:solidFill>
                <a:latin typeface="Arial Narrow" panose="020B0606020202030204" pitchFamily="34" charset="0"/>
                <a:cs typeface="Helvetica" panose="020B0604020202020204" pitchFamily="34" charset="0"/>
              </a:rPr>
              <a:t>BLM ROW</a:t>
            </a:r>
          </a:p>
          <a:p>
            <a:pPr marL="804863" lvl="2" indent="-347663">
              <a:lnSpc>
                <a:spcPct val="120000"/>
              </a:lnSpc>
              <a:spcBef>
                <a:spcPts val="600"/>
              </a:spcBef>
              <a:spcAft>
                <a:spcPts val="600"/>
              </a:spcAft>
              <a:buSzPct val="100000"/>
              <a:buFont typeface="Arial" panose="020B0604020202020204" pitchFamily="34" charset="0"/>
              <a:buChar char="•"/>
            </a:pPr>
            <a:r>
              <a:rPr lang="en-US" sz="2900" dirty="0">
                <a:solidFill>
                  <a:srgbClr val="17375E"/>
                </a:solidFill>
                <a:latin typeface="Arial Narrow" panose="020B0606020202030204" pitchFamily="34" charset="0"/>
                <a:cs typeface="Helvetica" panose="020B0604020202020204" pitchFamily="34" charset="0"/>
              </a:rPr>
              <a:t>Water pipeline to be constructed along active railroad ROW from Cadiz to CRA.</a:t>
            </a:r>
          </a:p>
          <a:p>
            <a:pPr marL="804863" lvl="2" indent="-347663">
              <a:lnSpc>
                <a:spcPct val="120000"/>
              </a:lnSpc>
              <a:spcBef>
                <a:spcPts val="600"/>
              </a:spcBef>
              <a:spcAft>
                <a:spcPts val="600"/>
              </a:spcAft>
              <a:buSzPct val="100000"/>
              <a:buFont typeface="Arial" panose="020B0604020202020204" pitchFamily="34" charset="0"/>
              <a:buChar char="•"/>
            </a:pPr>
            <a:r>
              <a:rPr lang="en-US" sz="2900" dirty="0">
                <a:solidFill>
                  <a:srgbClr val="17375E"/>
                </a:solidFill>
                <a:latin typeface="Arial Narrow" panose="020B0606020202030204" pitchFamily="34" charset="0"/>
                <a:cs typeface="Helvetica" panose="020B0604020202020204" pitchFamily="34" charset="0"/>
              </a:rPr>
              <a:t>Controversial BLM Letter in 2015 recommends additional permits.</a:t>
            </a:r>
          </a:p>
          <a:p>
            <a:pPr marL="804863" lvl="2" indent="-347663">
              <a:lnSpc>
                <a:spcPct val="120000"/>
              </a:lnSpc>
              <a:spcBef>
                <a:spcPts val="600"/>
              </a:spcBef>
              <a:spcAft>
                <a:spcPts val="600"/>
              </a:spcAft>
              <a:buSzPct val="100000"/>
              <a:buFont typeface="Arial" panose="020B0604020202020204" pitchFamily="34" charset="0"/>
              <a:buChar char="•"/>
            </a:pPr>
            <a:r>
              <a:rPr lang="en-US" sz="2900" dirty="0">
                <a:solidFill>
                  <a:srgbClr val="17375E"/>
                </a:solidFill>
                <a:latin typeface="Arial Narrow" panose="020B0606020202030204" pitchFamily="34" charset="0"/>
                <a:cs typeface="Helvetica" panose="020B0604020202020204" pitchFamily="34" charset="0"/>
              </a:rPr>
              <a:t>2017 brings new Administration &amp; Congressional activities:</a:t>
            </a:r>
          </a:p>
          <a:p>
            <a:pPr marL="1371600" lvl="3" indent="-457200">
              <a:lnSpc>
                <a:spcPct val="120000"/>
              </a:lnSpc>
              <a:spcBef>
                <a:spcPts val="600"/>
              </a:spcBef>
              <a:spcAft>
                <a:spcPts val="600"/>
              </a:spcAft>
              <a:buSzPct val="70000"/>
              <a:buFont typeface="Arial Narrow" panose="020B0606020202030204" pitchFamily="34" charset="0"/>
              <a:buChar char="−"/>
            </a:pPr>
            <a:r>
              <a:rPr lang="en-US" sz="2900" dirty="0">
                <a:solidFill>
                  <a:srgbClr val="17375E"/>
                </a:solidFill>
                <a:latin typeface="Arial Narrow" panose="020B0606020202030204" pitchFamily="34" charset="0"/>
                <a:cs typeface="Helvetica" panose="020B0604020202020204" pitchFamily="34" charset="0"/>
              </a:rPr>
              <a:t>BLM to reconsider Oct. 2015 guidance letter.</a:t>
            </a:r>
          </a:p>
          <a:p>
            <a:pPr marL="1371600" lvl="3" indent="-457200">
              <a:lnSpc>
                <a:spcPct val="120000"/>
              </a:lnSpc>
              <a:spcBef>
                <a:spcPts val="600"/>
              </a:spcBef>
              <a:spcAft>
                <a:spcPts val="600"/>
              </a:spcAft>
              <a:buSzPct val="70000"/>
              <a:buFont typeface="Arial Narrow" panose="020B0606020202030204" pitchFamily="34" charset="0"/>
              <a:buChar char="−"/>
            </a:pPr>
            <a:r>
              <a:rPr lang="en-US" sz="2900" dirty="0">
                <a:solidFill>
                  <a:srgbClr val="17375E"/>
                </a:solidFill>
                <a:latin typeface="Arial Narrow" panose="020B0606020202030204" pitchFamily="34" charset="0"/>
                <a:cs typeface="Helvetica" panose="020B0604020202020204" pitchFamily="34" charset="0"/>
              </a:rPr>
              <a:t>Bill language to ensure future co-location of utilities within railroad ROWs, including Cadiz.</a:t>
            </a:r>
            <a:endParaRPr lang="en-US" sz="1800" dirty="0">
              <a:solidFill>
                <a:schemeClr val="tx2"/>
              </a:solidFill>
              <a:latin typeface="Helvetica" panose="020B0604020202020204" pitchFamily="34" charset="0"/>
              <a:cs typeface="Helvetica" panose="020B0604020202020204" pitchFamily="34" charset="0"/>
            </a:endParaRPr>
          </a:p>
        </p:txBody>
      </p:sp>
      <p:pic>
        <p:nvPicPr>
          <p:cNvPr id="5" name="Picture 11" descr="http://www.google.com/url?source=imglanding&amp;ct=img&amp;q=http://www.mintpress.net/wp-content/uploads/2012/04/California-Water-Wars_Webf.jpg&amp;sa=X&amp;ei=wK-eT6HULsKziQL6-IxG&amp;ved=0CAwQ8wc4WQ&amp;usg=AFQjCNGh9sn8pc8rvV9P888h3Z5_9CMXM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799" y="5410524"/>
            <a:ext cx="2294897" cy="1290230"/>
          </a:xfrm>
          <a:prstGeom prst="rect">
            <a:avLst/>
          </a:prstGeom>
          <a:noFill/>
          <a:ln w="12700">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15195" y="5568774"/>
            <a:ext cx="4696553" cy="1077218"/>
          </a:xfrm>
          <a:prstGeom prst="rect">
            <a:avLst/>
          </a:prstGeom>
          <a:noFill/>
        </p:spPr>
        <p:txBody>
          <a:bodyPr wrap="square" rtlCol="0">
            <a:spAutoFit/>
          </a:bodyPr>
          <a:lstStyle/>
          <a:p>
            <a:pPr marL="339725" indent="-339725">
              <a:spcBef>
                <a:spcPts val="600"/>
              </a:spcBef>
              <a:spcAft>
                <a:spcPts val="600"/>
              </a:spcAft>
              <a:buFont typeface="Wingdings" panose="05000000000000000000" pitchFamily="2" charset="2"/>
              <a:buChar char="q"/>
            </a:pPr>
            <a:r>
              <a:rPr lang="en-US" b="1" u="sng" dirty="0">
                <a:solidFill>
                  <a:schemeClr val="tx2">
                    <a:lumMod val="75000"/>
                  </a:schemeClr>
                </a:solidFill>
                <a:latin typeface="Arial Narrow" panose="020B0606020202030204" pitchFamily="34" charset="0"/>
                <a:cs typeface="Helvetica" panose="020B0604020202020204" pitchFamily="34" charset="0"/>
              </a:rPr>
              <a:t>Final Contracts    </a:t>
            </a:r>
          </a:p>
          <a:p>
            <a:pPr marL="684212" lvl="1" indent="-285750">
              <a:spcBef>
                <a:spcPts val="600"/>
              </a:spcBef>
              <a:spcAft>
                <a:spcPts val="600"/>
              </a:spcAft>
              <a:buFont typeface="Arial" panose="020B0604020202020204" pitchFamily="34" charset="0"/>
              <a:buChar char="•"/>
            </a:pPr>
            <a:r>
              <a:rPr lang="en-US" dirty="0">
                <a:solidFill>
                  <a:srgbClr val="17375E"/>
                </a:solidFill>
                <a:latin typeface="Arial Narrow" panose="020B0606020202030204" pitchFamily="34" charset="0"/>
                <a:ea typeface="Avenir Book" charset="0"/>
                <a:cs typeface="Avenir Book" charset="0"/>
              </a:rPr>
              <a:t>Participating agencies finalize contracts and transportation arrangements.</a:t>
            </a:r>
            <a:endParaRPr lang="en-US" dirty="0">
              <a:solidFill>
                <a:srgbClr val="17375E"/>
              </a:solidFill>
              <a:latin typeface="Arial Narrow" panose="020B0606020202030204" pitchFamily="34" charset="0"/>
              <a:cs typeface="Helvetica" panose="020B060402020202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43600" y="1667393"/>
            <a:ext cx="2750274" cy="1828800"/>
          </a:xfrm>
          <a:prstGeom prst="rect">
            <a:avLst/>
          </a:prstGeom>
          <a:ln>
            <a:solidFill>
              <a:schemeClr val="bg1">
                <a:lumMod val="50000"/>
              </a:schemeClr>
            </a:solidFill>
          </a:ln>
        </p:spPr>
      </p:pic>
    </p:spTree>
    <p:extLst>
      <p:ext uri="{BB962C8B-B14F-4D97-AF65-F5344CB8AC3E}">
        <p14:creationId xmlns:p14="http://schemas.microsoft.com/office/powerpoint/2010/main" val="111862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264" y="818979"/>
            <a:ext cx="7976936" cy="534777"/>
          </a:xfrm>
        </p:spPr>
        <p:txBody>
          <a:bodyPr>
            <a:noAutofit/>
          </a:bodyPr>
          <a:lstStyle/>
          <a:p>
            <a:pPr algn="just"/>
            <a:r>
              <a:rPr lang="en-US" sz="2800" dirty="0">
                <a:solidFill>
                  <a:schemeClr val="bg1"/>
                </a:solidFill>
                <a:latin typeface="Berlin Sans FB" panose="020E0602020502020306" pitchFamily="34" charset="0"/>
                <a:cs typeface="Helvetica" panose="020B0604020202020204" pitchFamily="34" charset="0"/>
              </a:rPr>
              <a:t>Phase 1 Construction &amp; Contracts</a:t>
            </a:r>
          </a:p>
        </p:txBody>
      </p:sp>
      <p:sp>
        <p:nvSpPr>
          <p:cNvPr id="3" name="Subtitle 2"/>
          <p:cNvSpPr>
            <a:spLocks noGrp="1"/>
          </p:cNvSpPr>
          <p:nvPr>
            <p:ph type="subTitle" idx="4294967295"/>
          </p:nvPr>
        </p:nvSpPr>
        <p:spPr>
          <a:xfrm>
            <a:off x="481264" y="1715538"/>
            <a:ext cx="4411247" cy="4672562"/>
          </a:xfrm>
        </p:spPr>
        <p:txBody>
          <a:bodyPr>
            <a:normAutofit lnSpcReduction="10000"/>
          </a:bodyPr>
          <a:lstStyle/>
          <a:p>
            <a:pPr>
              <a:spcBef>
                <a:spcPts val="600"/>
              </a:spcBef>
              <a:spcAft>
                <a:spcPts val="600"/>
              </a:spcAft>
              <a:buFont typeface="Courier New" panose="02070309020205020404" pitchFamily="49" charset="0"/>
              <a:buChar char="o"/>
            </a:pPr>
            <a:r>
              <a:rPr lang="en-US" sz="2000" dirty="0">
                <a:solidFill>
                  <a:schemeClr val="tx2">
                    <a:lumMod val="75000"/>
                  </a:schemeClr>
                </a:solidFill>
                <a:latin typeface="Arial Narrow" panose="020B0606020202030204" pitchFamily="34" charset="0"/>
                <a:cs typeface="Helvetica" panose="020B0604020202020204" pitchFamily="34" charset="0"/>
              </a:rPr>
              <a:t>Phase 1 build-out costs estimated at $250M, includes all facilities. </a:t>
            </a:r>
          </a:p>
          <a:p>
            <a:pPr lvl="1">
              <a:spcBef>
                <a:spcPts val="600"/>
              </a:spcBef>
              <a:spcAft>
                <a:spcPts val="600"/>
              </a:spcAft>
              <a:buFont typeface="Courier New" panose="02070309020205020404" pitchFamily="49" charset="0"/>
              <a:buChar char="o"/>
            </a:pPr>
            <a:r>
              <a:rPr lang="en-US" sz="1600" dirty="0">
                <a:solidFill>
                  <a:schemeClr val="tx2">
                    <a:lumMod val="75000"/>
                  </a:schemeClr>
                </a:solidFill>
                <a:latin typeface="Arial Narrow" panose="020B0606020202030204" pitchFamily="34" charset="0"/>
                <a:cs typeface="Helvetica" panose="020B0604020202020204" pitchFamily="34" charset="0"/>
              </a:rPr>
              <a:t>Pipeline</a:t>
            </a:r>
          </a:p>
          <a:p>
            <a:pPr lvl="1">
              <a:spcBef>
                <a:spcPts val="600"/>
              </a:spcBef>
              <a:spcAft>
                <a:spcPts val="600"/>
              </a:spcAft>
              <a:buFont typeface="Courier New" panose="02070309020205020404" pitchFamily="49" charset="0"/>
              <a:buChar char="o"/>
            </a:pPr>
            <a:r>
              <a:rPr lang="en-US" sz="1600" dirty="0">
                <a:solidFill>
                  <a:schemeClr val="tx2">
                    <a:lumMod val="75000"/>
                  </a:schemeClr>
                </a:solidFill>
                <a:latin typeface="Arial Narrow" panose="020B0606020202030204" pitchFamily="34" charset="0"/>
                <a:cs typeface="Helvetica" panose="020B0604020202020204" pitchFamily="34" charset="0"/>
              </a:rPr>
              <a:t>Wellfield</a:t>
            </a:r>
          </a:p>
          <a:p>
            <a:pPr lvl="1">
              <a:spcBef>
                <a:spcPts val="600"/>
              </a:spcBef>
              <a:spcAft>
                <a:spcPts val="600"/>
              </a:spcAft>
              <a:buFont typeface="Courier New" panose="02070309020205020404" pitchFamily="49" charset="0"/>
              <a:buChar char="o"/>
            </a:pPr>
            <a:r>
              <a:rPr lang="en-US" sz="1600" dirty="0">
                <a:solidFill>
                  <a:schemeClr val="tx2">
                    <a:lumMod val="75000"/>
                  </a:schemeClr>
                </a:solidFill>
                <a:latin typeface="Arial Narrow" panose="020B0606020202030204" pitchFamily="34" charset="0"/>
                <a:cs typeface="Helvetica" panose="020B0604020202020204" pitchFamily="34" charset="0"/>
              </a:rPr>
              <a:t>Manifold</a:t>
            </a:r>
          </a:p>
          <a:p>
            <a:pPr lvl="1">
              <a:spcBef>
                <a:spcPts val="600"/>
              </a:spcBef>
              <a:spcAft>
                <a:spcPts val="600"/>
              </a:spcAft>
              <a:buFont typeface="Courier New" panose="02070309020205020404" pitchFamily="49" charset="0"/>
              <a:buChar char="o"/>
            </a:pPr>
            <a:r>
              <a:rPr lang="en-US" sz="1600" dirty="0">
                <a:solidFill>
                  <a:schemeClr val="tx2">
                    <a:lumMod val="75000"/>
                  </a:schemeClr>
                </a:solidFill>
                <a:latin typeface="Arial Narrow" panose="020B0606020202030204" pitchFamily="34" charset="0"/>
                <a:cs typeface="Helvetica" panose="020B0604020202020204" pitchFamily="34" charset="0"/>
              </a:rPr>
              <a:t>Treatment</a:t>
            </a:r>
          </a:p>
          <a:p>
            <a:pPr lvl="1">
              <a:spcBef>
                <a:spcPts val="600"/>
              </a:spcBef>
              <a:spcAft>
                <a:spcPts val="600"/>
              </a:spcAft>
              <a:buFont typeface="Courier New" panose="02070309020205020404" pitchFamily="49" charset="0"/>
              <a:buChar char="o"/>
            </a:pPr>
            <a:r>
              <a:rPr lang="en-US" sz="1600" dirty="0">
                <a:solidFill>
                  <a:schemeClr val="tx2">
                    <a:lumMod val="75000"/>
                  </a:schemeClr>
                </a:solidFill>
                <a:latin typeface="Arial Narrow" panose="020B0606020202030204" pitchFamily="34" charset="0"/>
                <a:cs typeface="Helvetica" panose="020B0604020202020204" pitchFamily="34" charset="0"/>
              </a:rPr>
              <a:t>Ancillary RR benefits</a:t>
            </a:r>
            <a:br>
              <a:rPr lang="en-US" sz="1600" dirty="0">
                <a:solidFill>
                  <a:schemeClr val="tx2">
                    <a:lumMod val="75000"/>
                  </a:schemeClr>
                </a:solidFill>
                <a:latin typeface="Arial Narrow" panose="020B0606020202030204" pitchFamily="34" charset="0"/>
                <a:cs typeface="Helvetica" panose="020B0604020202020204" pitchFamily="34" charset="0"/>
              </a:rPr>
            </a:br>
            <a:endParaRPr lang="en-US" sz="1600" dirty="0">
              <a:solidFill>
                <a:schemeClr val="tx2">
                  <a:lumMod val="75000"/>
                </a:schemeClr>
              </a:solidFill>
              <a:latin typeface="Arial Narrow" panose="020B0606020202030204" pitchFamily="34" charset="0"/>
              <a:cs typeface="Helvetica" panose="020B0604020202020204" pitchFamily="34" charset="0"/>
            </a:endParaRPr>
          </a:p>
          <a:p>
            <a:pPr>
              <a:spcBef>
                <a:spcPts val="600"/>
              </a:spcBef>
              <a:spcAft>
                <a:spcPts val="600"/>
              </a:spcAft>
              <a:buFont typeface="Courier New" panose="02070309020205020404" pitchFamily="49" charset="0"/>
              <a:buChar char="o"/>
            </a:pPr>
            <a:r>
              <a:rPr lang="en-US" sz="2000" dirty="0">
                <a:solidFill>
                  <a:schemeClr val="tx2">
                    <a:lumMod val="75000"/>
                  </a:schemeClr>
                </a:solidFill>
                <a:latin typeface="Arial Narrow" panose="020B0606020202030204" pitchFamily="34" charset="0"/>
                <a:cs typeface="Helvetica" panose="020B0604020202020204" pitchFamily="34" charset="0"/>
              </a:rPr>
              <a:t>Long-term contracts on Project supplies @ $960/AF in 2014$</a:t>
            </a:r>
          </a:p>
          <a:p>
            <a:pPr marL="0" indent="0">
              <a:spcBef>
                <a:spcPts val="600"/>
              </a:spcBef>
              <a:spcAft>
                <a:spcPts val="600"/>
              </a:spcAft>
              <a:buNone/>
            </a:pPr>
            <a:endParaRPr lang="en-US" sz="2000" dirty="0">
              <a:solidFill>
                <a:schemeClr val="tx2">
                  <a:lumMod val="75000"/>
                </a:schemeClr>
              </a:solidFill>
              <a:latin typeface="Arial Narrow" panose="020B0606020202030204" pitchFamily="34" charset="0"/>
              <a:cs typeface="Helvetica" panose="020B0604020202020204" pitchFamily="34" charset="0"/>
            </a:endParaRPr>
          </a:p>
          <a:p>
            <a:pPr>
              <a:spcBef>
                <a:spcPts val="600"/>
              </a:spcBef>
              <a:spcAft>
                <a:spcPts val="600"/>
              </a:spcAft>
              <a:buFont typeface="Courier New" panose="02070309020205020404" pitchFamily="49" charset="0"/>
              <a:buChar char="o"/>
            </a:pPr>
            <a:r>
              <a:rPr lang="en-US" sz="2000" dirty="0">
                <a:solidFill>
                  <a:schemeClr val="tx2">
                    <a:lumMod val="75000"/>
                  </a:schemeClr>
                </a:solidFill>
                <a:latin typeface="Arial Narrow" panose="020B0606020202030204" pitchFamily="34" charset="0"/>
                <a:cs typeface="Helvetica" panose="020B0604020202020204" pitchFamily="34" charset="0"/>
              </a:rPr>
              <a:t>Storage reservations starting at $1,500/AF.</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l="4736" t="5034" r="3685" b="6928"/>
          <a:stretch/>
        </p:blipFill>
        <p:spPr>
          <a:xfrm>
            <a:off x="5357583" y="1798320"/>
            <a:ext cx="3405418" cy="1859280"/>
          </a:xfrm>
          <a:prstGeom prst="rect">
            <a:avLst/>
          </a:prstGeom>
          <a:ln w="12700">
            <a:solidFill>
              <a:schemeClr val="tx1">
                <a:lumMod val="50000"/>
                <a:lumOff val="50000"/>
              </a:schemeClr>
            </a:solidFill>
          </a:ln>
        </p:spPr>
      </p:pic>
    </p:spTree>
    <p:extLst>
      <p:ext uri="{BB962C8B-B14F-4D97-AF65-F5344CB8AC3E}">
        <p14:creationId xmlns:p14="http://schemas.microsoft.com/office/powerpoint/2010/main" val="1117312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257" y="818979"/>
            <a:ext cx="8627882" cy="534777"/>
          </a:xfrm>
        </p:spPr>
        <p:txBody>
          <a:bodyPr>
            <a:noAutofit/>
          </a:bodyPr>
          <a:lstStyle/>
          <a:p>
            <a:pPr algn="l"/>
            <a:r>
              <a:rPr lang="en-US" sz="2800" dirty="0">
                <a:solidFill>
                  <a:schemeClr val="bg1"/>
                </a:solidFill>
                <a:latin typeface="Berlin Sans FB" panose="020E0602020502020306" pitchFamily="34" charset="0"/>
                <a:cs typeface="Helvetica" panose="020B0604020202020204" pitchFamily="34" charset="0"/>
              </a:rPr>
              <a:t>Water &amp; Ag Land Pricing</a:t>
            </a:r>
          </a:p>
        </p:txBody>
      </p:sp>
      <p:graphicFrame>
        <p:nvGraphicFramePr>
          <p:cNvPr id="6" name="Content Placeholder 9"/>
          <p:cNvGraphicFramePr>
            <a:graphicFrameLocks/>
          </p:cNvGraphicFramePr>
          <p:nvPr>
            <p:extLst>
              <p:ext uri="{D42A27DB-BD31-4B8C-83A1-F6EECF244321}">
                <p14:modId xmlns:p14="http://schemas.microsoft.com/office/powerpoint/2010/main" val="1965458254"/>
              </p:ext>
            </p:extLst>
          </p:nvPr>
        </p:nvGraphicFramePr>
        <p:xfrm>
          <a:off x="160256" y="1382038"/>
          <a:ext cx="4424444" cy="3623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1742923680"/>
              </p:ext>
            </p:extLst>
          </p:nvPr>
        </p:nvGraphicFramePr>
        <p:xfrm>
          <a:off x="4713403" y="1653315"/>
          <a:ext cx="4251488" cy="347186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97416" y="5029977"/>
            <a:ext cx="8353563" cy="1297278"/>
          </a:xfrm>
          <a:prstGeom prst="rect">
            <a:avLst/>
          </a:prstGeom>
          <a:noFill/>
        </p:spPr>
        <p:txBody>
          <a:bodyPr wrap="square" rtlCol="0">
            <a:spAutoFit/>
          </a:bodyPr>
          <a:lstStyle/>
          <a:p>
            <a:pPr marL="514350" lvl="2" indent="-342900" fontAlgn="auto">
              <a:lnSpc>
                <a:spcPct val="110000"/>
              </a:lnSpc>
              <a:spcBef>
                <a:spcPts val="600"/>
              </a:spcBef>
              <a:spcAft>
                <a:spcPts val="600"/>
              </a:spcAft>
              <a:buFont typeface="Arial" panose="020B0604020202020204" pitchFamily="34" charset="0"/>
              <a:buChar char="•"/>
              <a:defRPr/>
            </a:pPr>
            <a:r>
              <a:rPr lang="en-US" dirty="0">
                <a:solidFill>
                  <a:schemeClr val="tx2">
                    <a:lumMod val="75000"/>
                  </a:schemeClr>
                </a:solidFill>
                <a:latin typeface="Arial Narrow" panose="020B0606020202030204" pitchFamily="34" charset="0"/>
                <a:cs typeface="Helvetica" panose="020B0604020202020204" pitchFamily="34" charset="0"/>
              </a:rPr>
              <a:t>Wholesale cost of water +6%/yr. since 2002 thru 2018.</a:t>
            </a:r>
          </a:p>
          <a:p>
            <a:pPr marL="514350" lvl="2" indent="-342900" fontAlgn="auto">
              <a:lnSpc>
                <a:spcPct val="110000"/>
              </a:lnSpc>
              <a:spcBef>
                <a:spcPts val="600"/>
              </a:spcBef>
              <a:spcAft>
                <a:spcPts val="600"/>
              </a:spcAft>
              <a:buFont typeface="Arial" panose="020B0604020202020204" pitchFamily="34" charset="0"/>
              <a:buChar char="•"/>
              <a:defRPr/>
            </a:pPr>
            <a:r>
              <a:rPr lang="en-US" dirty="0">
                <a:solidFill>
                  <a:schemeClr val="tx2">
                    <a:lumMod val="75000"/>
                  </a:schemeClr>
                </a:solidFill>
                <a:latin typeface="Arial Narrow" panose="020B0606020202030204" pitchFamily="34" charset="0"/>
                <a:cs typeface="Helvetica" panose="020B0604020202020204" pitchFamily="34" charset="0"/>
              </a:rPr>
              <a:t>Spot Market water prices in dry years + $2,000/AF </a:t>
            </a:r>
          </a:p>
          <a:p>
            <a:pPr marL="514350" lvl="2" indent="-342900" fontAlgn="auto">
              <a:lnSpc>
                <a:spcPct val="110000"/>
              </a:lnSpc>
              <a:spcBef>
                <a:spcPts val="600"/>
              </a:spcBef>
              <a:spcAft>
                <a:spcPts val="600"/>
              </a:spcAft>
              <a:buFont typeface="Arial" panose="020B0604020202020204" pitchFamily="34" charset="0"/>
              <a:buChar char="•"/>
              <a:defRPr/>
            </a:pPr>
            <a:r>
              <a:rPr lang="en-US" dirty="0">
                <a:solidFill>
                  <a:schemeClr val="tx2">
                    <a:lumMod val="75000"/>
                  </a:schemeClr>
                </a:solidFill>
                <a:latin typeface="Arial Narrow" panose="020B0606020202030204" pitchFamily="34" charset="0"/>
                <a:cs typeface="Helvetica" panose="020B0604020202020204" pitchFamily="34" charset="0"/>
              </a:rPr>
              <a:t>Shortage of land with reliable water rights driving value of Ag acreage</a:t>
            </a:r>
            <a:r>
              <a:rPr lang="en-US" dirty="0">
                <a:solidFill>
                  <a:schemeClr val="tx2">
                    <a:lumMod val="75000"/>
                  </a:schemeClr>
                </a:solidFill>
                <a:latin typeface="Avenir Book"/>
                <a:cs typeface="Helvetica" panose="020B0604020202020204" pitchFamily="34" charset="0"/>
              </a:rPr>
              <a:t>.</a:t>
            </a:r>
          </a:p>
        </p:txBody>
      </p:sp>
      <p:sp>
        <p:nvSpPr>
          <p:cNvPr id="4" name="TextBox 3"/>
          <p:cNvSpPr txBox="1"/>
          <p:nvPr/>
        </p:nvSpPr>
        <p:spPr>
          <a:xfrm>
            <a:off x="160256" y="6488668"/>
            <a:ext cx="7019870" cy="369332"/>
          </a:xfrm>
          <a:prstGeom prst="rect">
            <a:avLst/>
          </a:prstGeom>
          <a:noFill/>
        </p:spPr>
        <p:txBody>
          <a:bodyPr wrap="none" rtlCol="0">
            <a:spAutoFit/>
          </a:bodyPr>
          <a:lstStyle/>
          <a:p>
            <a:r>
              <a:rPr lang="en-US" sz="900" dirty="0">
                <a:solidFill>
                  <a:srgbClr val="104A7A"/>
                </a:solidFill>
              </a:rPr>
              <a:t>Sources: Metropolitan Water District of Southern California</a:t>
            </a:r>
            <a:r>
              <a:rPr lang="en-US" sz="900" dirty="0"/>
              <a:t>, </a:t>
            </a:r>
            <a:r>
              <a:rPr lang="en-US" sz="900" dirty="0">
                <a:hlinkClick r:id="rId5"/>
              </a:rPr>
              <a:t>http://www.mwdh2o.com/WhoWeAre/Management/Financial-Information</a:t>
            </a:r>
            <a:r>
              <a:rPr lang="en-US" sz="900" dirty="0"/>
              <a:t> &amp; </a:t>
            </a:r>
            <a:br>
              <a:rPr lang="en-US" sz="900" dirty="0"/>
            </a:br>
            <a:r>
              <a:rPr lang="en-US" sz="900" dirty="0">
                <a:solidFill>
                  <a:srgbClr val="104A7A"/>
                </a:solidFill>
              </a:rPr>
              <a:t>CA American Society of Farm Managers and Rural Appraisers</a:t>
            </a:r>
            <a:r>
              <a:rPr lang="en-US" sz="900" dirty="0"/>
              <a:t>  </a:t>
            </a:r>
            <a:r>
              <a:rPr lang="en-US" sz="900" dirty="0">
                <a:hlinkClick r:id="rId6"/>
              </a:rPr>
              <a:t>http://www.calasfmra.com/</a:t>
            </a:r>
            <a:r>
              <a:rPr lang="en-US" sz="900" dirty="0"/>
              <a:t>  </a:t>
            </a:r>
          </a:p>
        </p:txBody>
      </p:sp>
    </p:spTree>
    <p:extLst>
      <p:ext uri="{BB962C8B-B14F-4D97-AF65-F5344CB8AC3E}">
        <p14:creationId xmlns:p14="http://schemas.microsoft.com/office/powerpoint/2010/main" val="210195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18" y="818979"/>
            <a:ext cx="8045082" cy="534777"/>
          </a:xfrm>
        </p:spPr>
        <p:txBody>
          <a:bodyPr>
            <a:noAutofit/>
          </a:bodyPr>
          <a:lstStyle/>
          <a:p>
            <a:pPr algn="l"/>
            <a:r>
              <a:rPr lang="en-US" sz="2800" dirty="0">
                <a:solidFill>
                  <a:schemeClr val="bg1"/>
                </a:solidFill>
                <a:latin typeface="Berlin Sans FB" panose="020E0602020502020306" pitchFamily="34" charset="0"/>
                <a:cs typeface="Helvetica" panose="020B0604020202020204" pitchFamily="34" charset="0"/>
              </a:rPr>
              <a:t>Financials</a:t>
            </a:r>
            <a:r>
              <a:rPr lang="en-US" sz="3200" dirty="0">
                <a:solidFill>
                  <a:schemeClr val="bg1"/>
                </a:solidFill>
                <a:latin typeface="Berlin Sans FB" panose="020E0602020502020306" pitchFamily="34" charset="0"/>
                <a:cs typeface="Helvetica" panose="020B0604020202020204" pitchFamily="34" charset="0"/>
              </a:rPr>
              <a:t> </a:t>
            </a:r>
            <a:r>
              <a:rPr lang="en-US" sz="1600" dirty="0">
                <a:solidFill>
                  <a:schemeClr val="bg1"/>
                </a:solidFill>
                <a:latin typeface="Berlin Sans FB" panose="020E0602020502020306" pitchFamily="34" charset="0"/>
                <a:cs typeface="Helvetica" panose="020B0604020202020204" pitchFamily="34" charset="0"/>
              </a:rPr>
              <a:t>@ 3/1/17</a:t>
            </a:r>
          </a:p>
        </p:txBody>
      </p:sp>
      <p:graphicFrame>
        <p:nvGraphicFramePr>
          <p:cNvPr id="6" name="Table 5"/>
          <p:cNvGraphicFramePr>
            <a:graphicFrameLocks noGrp="1"/>
          </p:cNvGraphicFramePr>
          <p:nvPr>
            <p:extLst>
              <p:ext uri="{D42A27DB-BD31-4B8C-83A1-F6EECF244321}">
                <p14:modId xmlns:p14="http://schemas.microsoft.com/office/powerpoint/2010/main" val="2472262755"/>
              </p:ext>
            </p:extLst>
          </p:nvPr>
        </p:nvGraphicFramePr>
        <p:xfrm>
          <a:off x="413118" y="1858757"/>
          <a:ext cx="8317764" cy="3062125"/>
        </p:xfrm>
        <a:graphic>
          <a:graphicData uri="http://schemas.openxmlformats.org/drawingml/2006/table">
            <a:tbl>
              <a:tblPr firstRow="1" bandRow="1">
                <a:tableStyleId>{D7AC3CCA-C797-4891-BE02-D94E43425B78}</a:tableStyleId>
              </a:tblPr>
              <a:tblGrid>
                <a:gridCol w="3877937">
                  <a:extLst>
                    <a:ext uri="{9D8B030D-6E8A-4147-A177-3AD203B41FA5}">
                      <a16:colId xmlns:a16="http://schemas.microsoft.com/office/drawing/2014/main" val="20000"/>
                    </a:ext>
                  </a:extLst>
                </a:gridCol>
                <a:gridCol w="4439827">
                  <a:extLst>
                    <a:ext uri="{9D8B030D-6E8A-4147-A177-3AD203B41FA5}">
                      <a16:colId xmlns:a16="http://schemas.microsoft.com/office/drawing/2014/main" val="20001"/>
                    </a:ext>
                  </a:extLst>
                </a:gridCol>
              </a:tblGrid>
              <a:tr h="365760">
                <a:tc gridSpan="2">
                  <a:txBody>
                    <a:bodyPr/>
                    <a:lstStyle/>
                    <a:p>
                      <a:endParaRPr lang="en-US" b="1" dirty="0">
                        <a:latin typeface="Arial Narrow" panose="020B0606020202030204" pitchFamily="34" charset="0"/>
                      </a:endParaRPr>
                    </a:p>
                  </a:txBody>
                  <a:tcPr/>
                </a:tc>
                <a:tc hMerge="1">
                  <a:txBody>
                    <a:bodyPr/>
                    <a:lstStyle/>
                    <a:p>
                      <a:endParaRPr lang="en-US" dirty="0"/>
                    </a:p>
                  </a:txBody>
                  <a:tcPr/>
                </a:tc>
                <a:extLst>
                  <a:ext uri="{0D108BD9-81ED-4DB2-BD59-A6C34878D82A}">
                    <a16:rowId xmlns:a16="http://schemas.microsoft.com/office/drawing/2014/main" val="10000"/>
                  </a:ext>
                </a:extLst>
              </a:tr>
              <a:tr h="539273">
                <a:tc>
                  <a:txBody>
                    <a:bodyPr/>
                    <a:lstStyle/>
                    <a:p>
                      <a:r>
                        <a:rPr lang="en-US" dirty="0">
                          <a:latin typeface="Arial Narrow" panose="020B0606020202030204" pitchFamily="34" charset="0"/>
                        </a:rPr>
                        <a:t>Shares Outstanding</a:t>
                      </a:r>
                      <a:endParaRPr lang="en-US" b="1" dirty="0">
                        <a:latin typeface="Arial Narrow" panose="020B0606020202030204" pitchFamily="34" charset="0"/>
                      </a:endParaRPr>
                    </a:p>
                  </a:txBody>
                  <a:tcPr/>
                </a:tc>
                <a:tc>
                  <a:txBody>
                    <a:bodyPr/>
                    <a:lstStyle/>
                    <a:p>
                      <a:r>
                        <a:rPr lang="en-US" dirty="0">
                          <a:latin typeface="Arial Narrow" panose="020B0606020202030204" pitchFamily="34" charset="0"/>
                        </a:rPr>
                        <a:t>22.1 M</a:t>
                      </a:r>
                    </a:p>
                  </a:txBody>
                  <a:tcPr/>
                </a:tc>
                <a:extLst>
                  <a:ext uri="{0D108BD9-81ED-4DB2-BD59-A6C34878D82A}">
                    <a16:rowId xmlns:a16="http://schemas.microsoft.com/office/drawing/2014/main" val="10001"/>
                  </a:ext>
                </a:extLst>
              </a:tr>
              <a:tr h="539273">
                <a:tc>
                  <a:txBody>
                    <a:bodyPr/>
                    <a:lstStyle/>
                    <a:p>
                      <a:r>
                        <a:rPr lang="en-US" dirty="0">
                          <a:latin typeface="Arial Narrow" panose="020B0606020202030204" pitchFamily="34" charset="0"/>
                        </a:rPr>
                        <a:t>Working</a:t>
                      </a:r>
                      <a:r>
                        <a:rPr lang="en-US" baseline="0" dirty="0">
                          <a:latin typeface="Arial Narrow" panose="020B0606020202030204" pitchFamily="34" charset="0"/>
                        </a:rPr>
                        <a:t> Capital</a:t>
                      </a:r>
                      <a:endParaRPr lang="en-US" b="1" dirty="0">
                        <a:latin typeface="Arial Narrow" panose="020B0606020202030204" pitchFamily="34" charset="0"/>
                      </a:endParaRPr>
                    </a:p>
                  </a:txBody>
                  <a:tcPr/>
                </a:tc>
                <a:tc>
                  <a:txBody>
                    <a:bodyPr/>
                    <a:lstStyle/>
                    <a:p>
                      <a:r>
                        <a:rPr lang="en-US" dirty="0">
                          <a:latin typeface="Arial Narrow" panose="020B0606020202030204" pitchFamily="34" charset="0"/>
                        </a:rPr>
                        <a:t>$10.4 M</a:t>
                      </a:r>
                    </a:p>
                  </a:txBody>
                  <a:tcPr/>
                </a:tc>
                <a:extLst>
                  <a:ext uri="{0D108BD9-81ED-4DB2-BD59-A6C34878D82A}">
                    <a16:rowId xmlns:a16="http://schemas.microsoft.com/office/drawing/2014/main" val="10002"/>
                  </a:ext>
                </a:extLst>
              </a:tr>
              <a:tr h="539273">
                <a:tc>
                  <a:txBody>
                    <a:bodyPr/>
                    <a:lstStyle/>
                    <a:p>
                      <a:r>
                        <a:rPr lang="en-US" dirty="0">
                          <a:latin typeface="Arial Narrow" panose="020B0606020202030204" pitchFamily="34" charset="0"/>
                        </a:rPr>
                        <a:t>Debt – Sr.</a:t>
                      </a:r>
                      <a:r>
                        <a:rPr lang="en-US" baseline="0" dirty="0">
                          <a:latin typeface="Arial Narrow" panose="020B0606020202030204" pitchFamily="34" charset="0"/>
                        </a:rPr>
                        <a:t> Secured *</a:t>
                      </a:r>
                      <a:endParaRPr lang="en-US" b="1" dirty="0">
                        <a:latin typeface="Arial Narrow" panose="020B0606020202030204" pitchFamily="34" charset="0"/>
                      </a:endParaRPr>
                    </a:p>
                  </a:txBody>
                  <a:tcPr/>
                </a:tc>
                <a:tc>
                  <a:txBody>
                    <a:bodyPr/>
                    <a:lstStyle/>
                    <a:p>
                      <a:r>
                        <a:rPr lang="en-US" dirty="0">
                          <a:latin typeface="Arial Narrow" panose="020B0606020202030204" pitchFamily="34" charset="0"/>
                        </a:rPr>
                        <a:t>$44.1 M</a:t>
                      </a:r>
                    </a:p>
                  </a:txBody>
                  <a:tcPr/>
                </a:tc>
                <a:extLst>
                  <a:ext uri="{0D108BD9-81ED-4DB2-BD59-A6C34878D82A}">
                    <a16:rowId xmlns:a16="http://schemas.microsoft.com/office/drawing/2014/main" val="10003"/>
                  </a:ext>
                </a:extLst>
              </a:tr>
              <a:tr h="539273">
                <a:tc>
                  <a:txBody>
                    <a:bodyPr/>
                    <a:lstStyle/>
                    <a:p>
                      <a:r>
                        <a:rPr lang="en-US" dirty="0">
                          <a:latin typeface="Arial Narrow" panose="020B0606020202030204" pitchFamily="34" charset="0"/>
                        </a:rPr>
                        <a:t>Debt – Convertible**</a:t>
                      </a:r>
                      <a:endParaRPr lang="en-US" b="1" dirty="0">
                        <a:latin typeface="Arial Narrow" panose="020B0606020202030204" pitchFamily="34" charset="0"/>
                      </a:endParaRPr>
                    </a:p>
                  </a:txBody>
                  <a:tcPr/>
                </a:tc>
                <a:tc>
                  <a:txBody>
                    <a:bodyPr/>
                    <a:lstStyle/>
                    <a:p>
                      <a:r>
                        <a:rPr lang="en-US" dirty="0">
                          <a:latin typeface="Arial Narrow" panose="020B0606020202030204" pitchFamily="34" charset="0"/>
                        </a:rPr>
                        <a:t>$</a:t>
                      </a:r>
                      <a:r>
                        <a:rPr lang="en-US" baseline="0" dirty="0">
                          <a:latin typeface="Arial Narrow" panose="020B0606020202030204" pitchFamily="34" charset="0"/>
                        </a:rPr>
                        <a:t>68.4 M</a:t>
                      </a:r>
                      <a:endParaRPr lang="en-US" dirty="0">
                        <a:latin typeface="Arial Narrow" panose="020B0606020202030204" pitchFamily="34" charset="0"/>
                      </a:endParaRPr>
                    </a:p>
                  </a:txBody>
                  <a:tcPr/>
                </a:tc>
                <a:extLst>
                  <a:ext uri="{0D108BD9-81ED-4DB2-BD59-A6C34878D82A}">
                    <a16:rowId xmlns:a16="http://schemas.microsoft.com/office/drawing/2014/main" val="10004"/>
                  </a:ext>
                </a:extLst>
              </a:tr>
              <a:tr h="539273">
                <a:tc>
                  <a:txBody>
                    <a:bodyPr/>
                    <a:lstStyle/>
                    <a:p>
                      <a:r>
                        <a:rPr lang="en-US" b="0" dirty="0">
                          <a:latin typeface="Arial Narrow" panose="020B0606020202030204" pitchFamily="34" charset="0"/>
                        </a:rPr>
                        <a:t>Lease buy-back Provision ***</a:t>
                      </a:r>
                    </a:p>
                  </a:txBody>
                  <a:tcPr/>
                </a:tc>
                <a:tc>
                  <a:txBody>
                    <a:bodyPr/>
                    <a:lstStyle/>
                    <a:p>
                      <a:r>
                        <a:rPr lang="en-US" dirty="0">
                          <a:latin typeface="Arial Narrow" panose="020B0606020202030204" pitchFamily="34" charset="0"/>
                        </a:rPr>
                        <a:t>$14 M</a:t>
                      </a:r>
                    </a:p>
                  </a:txBody>
                  <a:tcPr/>
                </a:tc>
                <a:extLst>
                  <a:ext uri="{0D108BD9-81ED-4DB2-BD59-A6C34878D82A}">
                    <a16:rowId xmlns:a16="http://schemas.microsoft.com/office/drawing/2014/main" val="10005"/>
                  </a:ext>
                </a:extLst>
              </a:tr>
            </a:tbl>
          </a:graphicData>
        </a:graphic>
      </p:graphicFrame>
      <p:sp>
        <p:nvSpPr>
          <p:cNvPr id="7" name="TextBox 6"/>
          <p:cNvSpPr txBox="1"/>
          <p:nvPr/>
        </p:nvSpPr>
        <p:spPr>
          <a:xfrm>
            <a:off x="413118" y="5425883"/>
            <a:ext cx="7374522" cy="1246495"/>
          </a:xfrm>
          <a:prstGeom prst="rect">
            <a:avLst/>
          </a:prstGeom>
          <a:noFill/>
        </p:spPr>
        <p:txBody>
          <a:bodyPr wrap="square" rtlCol="0">
            <a:spAutoFit/>
          </a:bodyPr>
          <a:lstStyle/>
          <a:p>
            <a:pPr fontAlgn="auto">
              <a:spcAft>
                <a:spcPts val="1200"/>
              </a:spcAft>
              <a:defRPr/>
            </a:pPr>
            <a:r>
              <a:rPr lang="en-US" sz="1100" dirty="0">
                <a:cs typeface="Arial" panose="020B0604020202020204" pitchFamily="34" charset="0"/>
              </a:rPr>
              <a:t>* Senior Secured Mortgage - 8% Interest (</a:t>
            </a:r>
            <a:r>
              <a:rPr lang="en-US" sz="1100" dirty="0"/>
              <a:t>4% PIK and 4% cash or stock quarterly at company option), </a:t>
            </a:r>
            <a:r>
              <a:rPr lang="en-US" sz="1100" dirty="0">
                <a:cs typeface="Arial" panose="020B0604020202020204" pitchFamily="34" charset="0"/>
              </a:rPr>
              <a:t>Maturity September 2019. </a:t>
            </a:r>
          </a:p>
          <a:p>
            <a:pPr fontAlgn="auto">
              <a:spcAft>
                <a:spcPts val="1200"/>
              </a:spcAft>
              <a:defRPr/>
            </a:pPr>
            <a:r>
              <a:rPr lang="en-US" sz="1100" dirty="0">
                <a:cs typeface="Arial" panose="020B0604020202020204" pitchFamily="34" charset="0"/>
              </a:rPr>
              <a:t>** Convertible Notes - $1.3M Convert at $8.05/share, 7% Interest PIK, Maturity March 2018. $67.1M Convert at $6.75/share, 7% Interest PIK, Maturity March 2020.</a:t>
            </a:r>
          </a:p>
          <a:p>
            <a:pPr fontAlgn="auto">
              <a:spcAft>
                <a:spcPts val="1200"/>
              </a:spcAft>
              <a:defRPr/>
            </a:pPr>
            <a:r>
              <a:rPr lang="en-US" sz="1100" dirty="0">
                <a:cs typeface="Arial" panose="020B0604020202020204" pitchFamily="34" charset="0"/>
              </a:rPr>
              <a:t>*** Lease buy-back amount increases at 10% per Annum.</a:t>
            </a:r>
            <a:endParaRPr lang="en-US" sz="1100" dirty="0"/>
          </a:p>
        </p:txBody>
      </p:sp>
    </p:spTree>
    <p:extLst>
      <p:ext uri="{BB962C8B-B14F-4D97-AF65-F5344CB8AC3E}">
        <p14:creationId xmlns:p14="http://schemas.microsoft.com/office/powerpoint/2010/main" val="2462402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47D0AB-6ADA-4BBC-8F5B-C7EA5E5A0CE1}" type="slidenum">
              <a:rPr lang="en-US" smtClean="0"/>
              <a:pPr/>
              <a:t>15</a:t>
            </a:fld>
            <a:endParaRPr lang="en-US"/>
          </a:p>
        </p:txBody>
      </p:sp>
      <p:sp>
        <p:nvSpPr>
          <p:cNvPr id="13" name="Subtitle 2"/>
          <p:cNvSpPr txBox="1">
            <a:spLocks/>
          </p:cNvSpPr>
          <p:nvPr/>
        </p:nvSpPr>
        <p:spPr>
          <a:xfrm>
            <a:off x="404361" y="1403344"/>
            <a:ext cx="8282439" cy="49163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40000"/>
              </a:lnSpc>
              <a:spcBef>
                <a:spcPts val="600"/>
              </a:spcBef>
              <a:spcAft>
                <a:spcPts val="600"/>
              </a:spcAft>
              <a:buSzPct val="70000"/>
              <a:buFont typeface="ZapfDingbatsITC" charset="0"/>
              <a:buChar char="✸"/>
            </a:pPr>
            <a:endParaRPr lang="en-US" sz="1800" dirty="0">
              <a:latin typeface="Avenir Book" charset="0"/>
              <a:ea typeface="Avenir Book" charset="0"/>
              <a:cs typeface="Avenir Book" charset="0"/>
            </a:endParaRPr>
          </a:p>
        </p:txBody>
      </p:sp>
      <p:sp>
        <p:nvSpPr>
          <p:cNvPr id="6" name="Rectangle 5"/>
          <p:cNvSpPr/>
          <p:nvPr/>
        </p:nvSpPr>
        <p:spPr>
          <a:xfrm>
            <a:off x="920423" y="193638"/>
            <a:ext cx="7663070" cy="5940088"/>
          </a:xfrm>
          <a:prstGeom prst="rect">
            <a:avLst/>
          </a:prstGeom>
        </p:spPr>
        <p:txBody>
          <a:bodyPr wrap="square">
            <a:spAutoFit/>
          </a:bodyPr>
          <a:lstStyle/>
          <a:p>
            <a:endParaRPr lang="en-US" sz="2000" dirty="0">
              <a:solidFill>
                <a:srgbClr val="17375E"/>
              </a:solidFill>
              <a:latin typeface="Courier New" panose="02070309020205020404" pitchFamily="49" charset="0"/>
            </a:endParaRPr>
          </a:p>
          <a:p>
            <a:r>
              <a:rPr lang="en-US" sz="2000" dirty="0">
                <a:solidFill>
                  <a:srgbClr val="17375E"/>
                </a:solidFill>
                <a:latin typeface="Avenir Book"/>
              </a:rPr>
              <a:t>“Infrastructure investment strengthens our economic platform, makes America more competitive, creates millions of jobs, increases wages for American workers, and reduces the costs of goods and services for American families and consumers. </a:t>
            </a:r>
            <a:br>
              <a:rPr lang="en-US" sz="2000" dirty="0">
                <a:solidFill>
                  <a:srgbClr val="17375E"/>
                </a:solidFill>
                <a:latin typeface="Avenir Book"/>
              </a:rPr>
            </a:br>
            <a:endParaRPr lang="en-US" sz="2000" dirty="0">
              <a:solidFill>
                <a:srgbClr val="17375E"/>
              </a:solidFill>
              <a:latin typeface="Avenir Book"/>
            </a:endParaRPr>
          </a:p>
          <a:p>
            <a:r>
              <a:rPr lang="en-US" sz="2000" dirty="0">
                <a:solidFill>
                  <a:srgbClr val="17375E"/>
                </a:solidFill>
                <a:latin typeface="Avenir Book"/>
              </a:rPr>
              <a:t>…With respect to infrastructure projects for which Federal reviews and approvals are required…the Chairman of the White House Council on Environmental Quality (CEQ) shall, within 30 days after a request is made, decide whether an infrastructure project qualifies as a "high priority" infrastructure project… With respect to any project designated as a high priority …, the Chairman of the CEQ shall coordinate with the head of the relevant agency to establish, in a manner consistent with law, expedited procedures and deadlines for completion of environmental reviews and approvals for such projects.”</a:t>
            </a:r>
          </a:p>
          <a:p>
            <a:endParaRPr lang="en-US" sz="2000" dirty="0">
              <a:solidFill>
                <a:srgbClr val="000000"/>
              </a:solidFill>
              <a:latin typeface="Avenir Book"/>
            </a:endParaRPr>
          </a:p>
          <a:p>
            <a:r>
              <a:rPr lang="en-US" sz="2000" i="1" dirty="0">
                <a:solidFill>
                  <a:srgbClr val="000000"/>
                </a:solidFill>
                <a:latin typeface="Avenir Book"/>
              </a:rPr>
              <a:t>– President Donald Trump, </a:t>
            </a:r>
            <a:r>
              <a:rPr lang="en-US" sz="2000" i="1" u="sng" dirty="0">
                <a:solidFill>
                  <a:srgbClr val="000000"/>
                </a:solidFill>
                <a:latin typeface="Avenir Book"/>
              </a:rPr>
              <a:t>Executive Order: Expediting Environmental Reviews and Approvals for High Priority Infrastructure Projects</a:t>
            </a:r>
            <a:r>
              <a:rPr lang="en-US" sz="2000" i="1" dirty="0">
                <a:solidFill>
                  <a:srgbClr val="000000"/>
                </a:solidFill>
                <a:latin typeface="Avenir Book"/>
              </a:rPr>
              <a:t>,</a:t>
            </a:r>
            <a:r>
              <a:rPr lang="en-US" i="1" dirty="0"/>
              <a:t> </a:t>
            </a:r>
            <a:r>
              <a:rPr lang="en-US" sz="2000" i="1" dirty="0">
                <a:solidFill>
                  <a:srgbClr val="000000"/>
                </a:solidFill>
                <a:latin typeface="Avenir Book"/>
              </a:rPr>
              <a:t>January 24, 2017</a:t>
            </a:r>
            <a:endParaRPr lang="en-US" sz="2000" i="1" dirty="0">
              <a:latin typeface="Avenir Book"/>
            </a:endParaRPr>
          </a:p>
        </p:txBody>
      </p:sp>
    </p:spTree>
    <p:extLst>
      <p:ext uri="{BB962C8B-B14F-4D97-AF65-F5344CB8AC3E}">
        <p14:creationId xmlns:p14="http://schemas.microsoft.com/office/powerpoint/2010/main" val="294489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421" y="1712872"/>
            <a:ext cx="8823158" cy="3281026"/>
          </a:xfrm>
          <a:prstGeom prst="rect">
            <a:avLst/>
          </a:prstGeom>
        </p:spPr>
        <p:txBody>
          <a:bodyPr wrap="square">
            <a:spAutoFit/>
          </a:bodyPr>
          <a:lstStyle/>
          <a:p>
            <a:pPr algn="r" eaLnBrk="1" fontAlgn="auto" hangingPunct="1">
              <a:spcAft>
                <a:spcPts val="0"/>
              </a:spcAft>
              <a:buFont typeface="Wingdings" pitchFamily="-108" charset="2"/>
              <a:buNone/>
              <a:defRPr/>
            </a:pPr>
            <a:r>
              <a:rPr lang="en-US" sz="1400" b="1" dirty="0">
                <a:solidFill>
                  <a:srgbClr val="17375E"/>
                </a:solidFill>
                <a:latin typeface="Avenir Book"/>
                <a:cs typeface="Helvetica" panose="020B0604020202020204" pitchFamily="34" charset="0"/>
              </a:rPr>
              <a:t>December 2016</a:t>
            </a:r>
          </a:p>
          <a:p>
            <a:endParaRPr lang="en-US" sz="1400" dirty="0">
              <a:solidFill>
                <a:srgbClr val="17375E"/>
              </a:solidFill>
              <a:latin typeface="Avenir Book"/>
            </a:endParaRPr>
          </a:p>
          <a:p>
            <a:pPr>
              <a:lnSpc>
                <a:spcPct val="108000"/>
              </a:lnSpc>
            </a:pPr>
            <a:r>
              <a:rPr lang="en-US" sz="1400" b="1" i="1" dirty="0">
                <a:solidFill>
                  <a:srgbClr val="17375E"/>
                </a:solidFill>
                <a:latin typeface="Avenir Book"/>
              </a:rPr>
              <a:t>During the course of this presentation, we will make forward-looking statements. Any statement that is not a historical fact is a forward-looking statement. Forward-looking statements refer to expectations, projections or other characterizations of future events or circumstances about Cadiz, Inc. (the “Company”), and such statements include, but are not limited to, statements relating to the progress and plans of the water development project; the opportunities with CRA; discussion with BLM regarding railroad right-of-way; contracts with water providers; estimated costs of construction; and the expected pricing for water supply and water storage services. Actual results may differ materially from those expressed in these forward-looking statements due to a number of risks and uncertainties, including the factors detailed under the caption “Risk Factors” and elsewhere in the documents we file from time to time with the Securities and Exchange Commission (the “SEC”), including our annual and quarterly reports. We undertake no obligation to update these forward-looking statements, which speak only as of the date of this presentation.</a:t>
            </a:r>
            <a:endParaRPr lang="en-US" sz="1400" dirty="0">
              <a:solidFill>
                <a:srgbClr val="17375E"/>
              </a:solidFill>
              <a:latin typeface="Avenir Book"/>
            </a:endParaRPr>
          </a:p>
          <a:p>
            <a:pPr marL="0" indent="0" algn="just" eaLnBrk="1" fontAlgn="auto" hangingPunct="1">
              <a:spcAft>
                <a:spcPts val="0"/>
              </a:spcAft>
              <a:buFont typeface="Wingdings" pitchFamily="-108" charset="2"/>
              <a:buNone/>
              <a:defRPr/>
            </a:pPr>
            <a:r>
              <a:rPr lang="en-US" sz="1400" dirty="0">
                <a:solidFill>
                  <a:srgbClr val="17375E"/>
                </a:solidFill>
                <a:latin typeface="Avenir Book"/>
                <a:cs typeface="Helvetica" panose="020B0604020202020204" pitchFamily="34" charset="0"/>
              </a:rPr>
              <a:t>	</a:t>
            </a:r>
          </a:p>
          <a:p>
            <a:pPr marL="0" indent="0" algn="ctr" eaLnBrk="1" fontAlgn="auto" hangingPunct="1">
              <a:spcAft>
                <a:spcPts val="0"/>
              </a:spcAft>
              <a:buFont typeface="Wingdings" pitchFamily="-108" charset="2"/>
              <a:buNone/>
              <a:defRPr/>
            </a:pPr>
            <a:r>
              <a:rPr lang="en-US" sz="1400" b="1" i="1" dirty="0">
                <a:solidFill>
                  <a:schemeClr val="tx1">
                    <a:lumMod val="85000"/>
                    <a:lumOff val="15000"/>
                  </a:schemeClr>
                </a:solidFill>
                <a:latin typeface="Avenir Book"/>
                <a:cs typeface="Helvetica" panose="020B0604020202020204" pitchFamily="34" charset="0"/>
              </a:rPr>
              <a:t>Cadiz Inc.</a:t>
            </a:r>
          </a:p>
        </p:txBody>
      </p:sp>
      <p:sp>
        <p:nvSpPr>
          <p:cNvPr id="5" name="Title 4"/>
          <p:cNvSpPr>
            <a:spLocks noGrp="1"/>
          </p:cNvSpPr>
          <p:nvPr>
            <p:ph type="ctrTitle"/>
          </p:nvPr>
        </p:nvSpPr>
        <p:spPr>
          <a:xfrm>
            <a:off x="450850" y="818979"/>
            <a:ext cx="8007350" cy="534777"/>
          </a:xfrm>
        </p:spPr>
        <p:txBody>
          <a:bodyPr>
            <a:noAutofit/>
          </a:bodyPr>
          <a:lstStyle/>
          <a:p>
            <a:pPr algn="l"/>
            <a:r>
              <a:rPr lang="en-US" sz="2600" dirty="0">
                <a:solidFill>
                  <a:schemeClr val="bg1"/>
                </a:solidFill>
                <a:latin typeface="Berlin Sans FB" panose="020E0602020502020306" pitchFamily="34" charset="0"/>
                <a:cs typeface="Helvetica" panose="020B0604020202020204" pitchFamily="34" charset="0"/>
              </a:rPr>
              <a:t>SAFE HARBOR AGREEMENT</a:t>
            </a:r>
          </a:p>
        </p:txBody>
      </p:sp>
    </p:spTree>
    <p:extLst>
      <p:ext uri="{BB962C8B-B14F-4D97-AF65-F5344CB8AC3E}">
        <p14:creationId xmlns:p14="http://schemas.microsoft.com/office/powerpoint/2010/main" val="359200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26"/>
          <p:cNvPicPr>
            <a:picLocks noChangeAspect="1" noChangeArrowheads="1"/>
          </p:cNvPicPr>
          <p:nvPr/>
        </p:nvPicPr>
        <p:blipFill rotWithShape="1">
          <a:blip r:embed="rId2"/>
          <a:srcRect l="5042" t="8772" r="4874" b="4767"/>
          <a:stretch/>
        </p:blipFill>
        <p:spPr bwMode="auto">
          <a:xfrm>
            <a:off x="5069305" y="2927352"/>
            <a:ext cx="3809918" cy="2956952"/>
          </a:xfrm>
          <a:prstGeom prst="rect">
            <a:avLst/>
          </a:prstGeom>
          <a:noFill/>
          <a:ln w="9525">
            <a:solidFill>
              <a:schemeClr val="tx1"/>
            </a:solidFill>
            <a:miter lim="800000"/>
            <a:headEnd/>
            <a:tailEnd/>
          </a:ln>
          <a:effectLst>
            <a:outerShdw blurRad="63500" dist="107763" dir="2700000" algn="ctr" rotWithShape="0">
              <a:schemeClr val="bg2">
                <a:alpha val="74998"/>
              </a:schemeClr>
            </a:outerShdw>
          </a:effectLst>
        </p:spPr>
      </p:pic>
      <p:sp>
        <p:nvSpPr>
          <p:cNvPr id="5" name="Title 4"/>
          <p:cNvSpPr>
            <a:spLocks noGrp="1"/>
          </p:cNvSpPr>
          <p:nvPr>
            <p:ph type="ctrTitle"/>
          </p:nvPr>
        </p:nvSpPr>
        <p:spPr>
          <a:xfrm>
            <a:off x="469900" y="818979"/>
            <a:ext cx="7988300" cy="534777"/>
          </a:xfrm>
        </p:spPr>
        <p:txBody>
          <a:bodyPr>
            <a:noAutofit/>
          </a:bodyPr>
          <a:lstStyle/>
          <a:p>
            <a:pPr algn="l"/>
            <a:r>
              <a:rPr lang="en-US" sz="2800" dirty="0">
                <a:solidFill>
                  <a:schemeClr val="bg1"/>
                </a:solidFill>
                <a:latin typeface="Berlin Sans FB" panose="020E0602020502020306" pitchFamily="34" charset="0"/>
              </a:rPr>
              <a:t>ABOUT CADIZ </a:t>
            </a:r>
          </a:p>
        </p:txBody>
      </p:sp>
      <p:sp>
        <p:nvSpPr>
          <p:cNvPr id="2" name="5-Point Star 1"/>
          <p:cNvSpPr/>
          <p:nvPr/>
        </p:nvSpPr>
        <p:spPr>
          <a:xfrm>
            <a:off x="8021053" y="3960270"/>
            <a:ext cx="192505" cy="15240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294967295"/>
          </p:nvPr>
        </p:nvSpPr>
        <p:spPr>
          <a:xfrm>
            <a:off x="7010400" y="6356350"/>
            <a:ext cx="2133600" cy="365125"/>
          </a:xfrm>
        </p:spPr>
        <p:txBody>
          <a:bodyPr/>
          <a:lstStyle/>
          <a:p>
            <a:fld id="{5747D0AB-6ADA-4BBC-8F5B-C7EA5E5A0CE1}" type="slidenum">
              <a:rPr lang="en-US" smtClean="0"/>
              <a:pPr/>
              <a:t>3</a:t>
            </a:fld>
            <a:endParaRPr lang="en-US"/>
          </a:p>
        </p:txBody>
      </p:sp>
      <p:sp>
        <p:nvSpPr>
          <p:cNvPr id="3" name="5-Point Star 2"/>
          <p:cNvSpPr/>
          <p:nvPr/>
        </p:nvSpPr>
        <p:spPr>
          <a:xfrm>
            <a:off x="8045450" y="4452027"/>
            <a:ext cx="192505" cy="14437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5-Point Star 3"/>
          <p:cNvSpPr/>
          <p:nvPr/>
        </p:nvSpPr>
        <p:spPr>
          <a:xfrm>
            <a:off x="7748337" y="4328504"/>
            <a:ext cx="272716" cy="2216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
          <p:cNvSpPr>
            <a:spLocks noChangeArrowheads="1"/>
          </p:cNvSpPr>
          <p:nvPr/>
        </p:nvSpPr>
        <p:spPr bwMode="auto">
          <a:xfrm>
            <a:off x="228600" y="1231200"/>
            <a:ext cx="3825240" cy="4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nSpc>
                <a:spcPct val="114000"/>
              </a:lnSpc>
              <a:spcBef>
                <a:spcPts val="600"/>
              </a:spcBef>
              <a:spcAft>
                <a:spcPts val="600"/>
              </a:spcAft>
              <a:buClr>
                <a:srgbClr val="000000"/>
              </a:buClr>
              <a:buFont typeface="Courier New" charset="0"/>
              <a:buChar char="o"/>
            </a:pPr>
            <a:endParaRPr lang="en-US" sz="2000" dirty="0">
              <a:solidFill>
                <a:srgbClr val="000000"/>
              </a:solidFill>
              <a:latin typeface="Calibri" charset="0"/>
            </a:endParaRPr>
          </a:p>
        </p:txBody>
      </p:sp>
      <p:sp>
        <p:nvSpPr>
          <p:cNvPr id="9" name="Rectangle 8"/>
          <p:cNvSpPr/>
          <p:nvPr/>
        </p:nvSpPr>
        <p:spPr>
          <a:xfrm>
            <a:off x="228599" y="1709565"/>
            <a:ext cx="8280401" cy="4497385"/>
          </a:xfrm>
          <a:prstGeom prst="rect">
            <a:avLst/>
          </a:prstGeom>
        </p:spPr>
        <p:txBody>
          <a:bodyPr wrap="square">
            <a:spAutoFit/>
          </a:bodyPr>
          <a:lstStyle/>
          <a:p>
            <a:pPr marL="228600">
              <a:lnSpc>
                <a:spcPct val="114000"/>
              </a:lnSpc>
              <a:spcBef>
                <a:spcPts val="600"/>
              </a:spcBef>
              <a:spcAft>
                <a:spcPts val="600"/>
              </a:spcAft>
              <a:buClr>
                <a:schemeClr val="tx1">
                  <a:lumMod val="75000"/>
                  <a:lumOff val="25000"/>
                </a:schemeClr>
              </a:buClr>
            </a:pPr>
            <a:r>
              <a:rPr lang="en-US" dirty="0">
                <a:solidFill>
                  <a:srgbClr val="17375E"/>
                </a:solidFill>
                <a:latin typeface="Arial Narrow" panose="020B0606020202030204" pitchFamily="34" charset="0"/>
                <a:cs typeface="Helvetica" panose="020B0604020202020204" pitchFamily="34" charset="0"/>
              </a:rPr>
              <a:t>Renewable resources company (NASDAQ: CDZI) with diverse land and water assets, including – </a:t>
            </a:r>
          </a:p>
          <a:p>
            <a:pPr marL="750888" indent="-285750">
              <a:lnSpc>
                <a:spcPct val="114000"/>
              </a:lnSpc>
              <a:spcBef>
                <a:spcPts val="600"/>
              </a:spcBef>
              <a:spcAft>
                <a:spcPts val="600"/>
              </a:spcAft>
              <a:buClr>
                <a:schemeClr val="tx1">
                  <a:lumMod val="75000"/>
                  <a:lumOff val="25000"/>
                </a:schemeClr>
              </a:buClr>
              <a:buFont typeface="Arial" panose="020B0604020202020204" pitchFamily="34" charset="0"/>
              <a:buChar char="•"/>
            </a:pPr>
            <a:r>
              <a:rPr lang="en-US" dirty="0">
                <a:solidFill>
                  <a:srgbClr val="17375E"/>
                </a:solidFill>
                <a:latin typeface="Arial Narrow" panose="020B0606020202030204" pitchFamily="34" charset="0"/>
                <a:cs typeface="Helvetica" panose="020B0604020202020204" pitchFamily="34" charset="0"/>
              </a:rPr>
              <a:t>45,000 acres of land w/ abundant </a:t>
            </a:r>
            <a:br>
              <a:rPr lang="en-US" dirty="0">
                <a:solidFill>
                  <a:srgbClr val="17375E"/>
                </a:solidFill>
                <a:latin typeface="Arial Narrow" panose="020B0606020202030204" pitchFamily="34" charset="0"/>
                <a:cs typeface="Helvetica" panose="020B0604020202020204" pitchFamily="34" charset="0"/>
              </a:rPr>
            </a:br>
            <a:r>
              <a:rPr lang="en-US" dirty="0">
                <a:solidFill>
                  <a:srgbClr val="17375E"/>
                </a:solidFill>
                <a:latin typeface="Arial Narrow" panose="020B0606020202030204" pitchFamily="34" charset="0"/>
                <a:cs typeface="Helvetica" panose="020B0604020202020204" pitchFamily="34" charset="0"/>
              </a:rPr>
              <a:t>groundwater resources.</a:t>
            </a:r>
          </a:p>
          <a:p>
            <a:pPr marL="750888" indent="-285750">
              <a:lnSpc>
                <a:spcPct val="114000"/>
              </a:lnSpc>
              <a:spcBef>
                <a:spcPts val="600"/>
              </a:spcBef>
              <a:spcAft>
                <a:spcPts val="600"/>
              </a:spcAft>
              <a:buClr>
                <a:schemeClr val="tx1">
                  <a:lumMod val="75000"/>
                  <a:lumOff val="25000"/>
                </a:schemeClr>
              </a:buClr>
              <a:buFont typeface="Arial" panose="020B0604020202020204" pitchFamily="34" charset="0"/>
              <a:buChar char="•"/>
            </a:pPr>
            <a:r>
              <a:rPr lang="en-US" dirty="0">
                <a:solidFill>
                  <a:srgbClr val="17375E"/>
                </a:solidFill>
                <a:latin typeface="Arial Narrow" panose="020B0606020202030204" pitchFamily="34" charset="0"/>
                <a:cs typeface="Helvetica" panose="020B0604020202020204" pitchFamily="34" charset="0"/>
              </a:rPr>
              <a:t>Agriculture is a zoned use on all </a:t>
            </a:r>
            <a:br>
              <a:rPr lang="en-US" dirty="0">
                <a:solidFill>
                  <a:srgbClr val="17375E"/>
                </a:solidFill>
                <a:latin typeface="Arial Narrow" panose="020B0606020202030204" pitchFamily="34" charset="0"/>
                <a:cs typeface="Helvetica" panose="020B0604020202020204" pitchFamily="34" charset="0"/>
              </a:rPr>
            </a:br>
            <a:r>
              <a:rPr lang="en-US" dirty="0">
                <a:solidFill>
                  <a:srgbClr val="17375E"/>
                </a:solidFill>
                <a:latin typeface="Arial Narrow" panose="020B0606020202030204" pitchFamily="34" charset="0"/>
                <a:cs typeface="Helvetica" panose="020B0604020202020204" pitchFamily="34" charset="0"/>
              </a:rPr>
              <a:t>properties. </a:t>
            </a:r>
          </a:p>
          <a:p>
            <a:pPr marL="750888" indent="-285750">
              <a:lnSpc>
                <a:spcPct val="114000"/>
              </a:lnSpc>
              <a:spcBef>
                <a:spcPts val="600"/>
              </a:spcBef>
              <a:spcAft>
                <a:spcPts val="600"/>
              </a:spcAft>
              <a:buClr>
                <a:schemeClr val="tx1">
                  <a:lumMod val="75000"/>
                  <a:lumOff val="25000"/>
                </a:schemeClr>
              </a:buClr>
              <a:buFont typeface="Arial" panose="020B0604020202020204" pitchFamily="34" charset="0"/>
              <a:buChar char="•"/>
            </a:pPr>
            <a:r>
              <a:rPr lang="en-US" dirty="0">
                <a:solidFill>
                  <a:srgbClr val="17375E"/>
                </a:solidFill>
                <a:latin typeface="Arial Narrow" panose="020B0606020202030204" pitchFamily="34" charset="0"/>
                <a:cs typeface="Helvetica" panose="020B0604020202020204" pitchFamily="34" charset="0"/>
              </a:rPr>
              <a:t>Permits to farm on 9,600 acres in </a:t>
            </a:r>
            <a:br>
              <a:rPr lang="en-US" dirty="0">
                <a:solidFill>
                  <a:srgbClr val="17375E"/>
                </a:solidFill>
                <a:latin typeface="Arial Narrow" panose="020B0606020202030204" pitchFamily="34" charset="0"/>
                <a:cs typeface="Helvetica" panose="020B0604020202020204" pitchFamily="34" charset="0"/>
              </a:rPr>
            </a:br>
            <a:r>
              <a:rPr lang="en-US" dirty="0">
                <a:solidFill>
                  <a:srgbClr val="17375E"/>
                </a:solidFill>
                <a:latin typeface="Arial Narrow" panose="020B0606020202030204" pitchFamily="34" charset="0"/>
                <a:cs typeface="Helvetica" panose="020B0604020202020204" pitchFamily="34" charset="0"/>
              </a:rPr>
              <a:t>Cadiz Valley, with long-term leasing </a:t>
            </a:r>
            <a:br>
              <a:rPr lang="en-US" dirty="0">
                <a:solidFill>
                  <a:srgbClr val="17375E"/>
                </a:solidFill>
                <a:latin typeface="Arial Narrow" panose="020B0606020202030204" pitchFamily="34" charset="0"/>
                <a:cs typeface="Helvetica" panose="020B0604020202020204" pitchFamily="34" charset="0"/>
              </a:rPr>
            </a:br>
            <a:r>
              <a:rPr lang="en-US" dirty="0">
                <a:solidFill>
                  <a:srgbClr val="17375E"/>
                </a:solidFill>
                <a:latin typeface="Arial Narrow" panose="020B0606020202030204" pitchFamily="34" charset="0"/>
                <a:cs typeface="Helvetica" panose="020B0604020202020204" pitchFamily="34" charset="0"/>
              </a:rPr>
              <a:t>arrangement on 2,100 acres. </a:t>
            </a:r>
          </a:p>
          <a:p>
            <a:pPr marL="750888" indent="-285750">
              <a:lnSpc>
                <a:spcPct val="114000"/>
              </a:lnSpc>
              <a:spcBef>
                <a:spcPts val="600"/>
              </a:spcBef>
              <a:spcAft>
                <a:spcPts val="600"/>
              </a:spcAft>
              <a:buClr>
                <a:schemeClr val="tx1">
                  <a:lumMod val="75000"/>
                  <a:lumOff val="25000"/>
                </a:schemeClr>
              </a:buClr>
              <a:buFont typeface="Arial" panose="020B0604020202020204" pitchFamily="34" charset="0"/>
              <a:buChar char="•"/>
            </a:pPr>
            <a:r>
              <a:rPr lang="en-US" dirty="0">
                <a:solidFill>
                  <a:srgbClr val="17375E"/>
                </a:solidFill>
                <a:latin typeface="Arial Narrow" panose="020B0606020202030204" pitchFamily="34" charset="0"/>
                <a:cs typeface="Helvetica" panose="020B0604020202020204" pitchFamily="34" charset="0"/>
              </a:rPr>
              <a:t>Approved state and county permits to </a:t>
            </a:r>
            <a:br>
              <a:rPr lang="en-US" dirty="0">
                <a:solidFill>
                  <a:srgbClr val="17375E"/>
                </a:solidFill>
                <a:latin typeface="Arial Narrow" panose="020B0606020202030204" pitchFamily="34" charset="0"/>
                <a:cs typeface="Helvetica" panose="020B0604020202020204" pitchFamily="34" charset="0"/>
              </a:rPr>
            </a:br>
            <a:r>
              <a:rPr lang="en-US" dirty="0">
                <a:solidFill>
                  <a:srgbClr val="17375E"/>
                </a:solidFill>
                <a:latin typeface="Arial Narrow" panose="020B0606020202030204" pitchFamily="34" charset="0"/>
                <a:cs typeface="Helvetica" panose="020B0604020202020204" pitchFamily="34" charset="0"/>
              </a:rPr>
              <a:t>implement new water supply project in </a:t>
            </a:r>
            <a:br>
              <a:rPr lang="en-US" dirty="0">
                <a:solidFill>
                  <a:srgbClr val="17375E"/>
                </a:solidFill>
                <a:latin typeface="Arial Narrow" panose="020B0606020202030204" pitchFamily="34" charset="0"/>
                <a:cs typeface="Helvetica" panose="020B0604020202020204" pitchFamily="34" charset="0"/>
              </a:rPr>
            </a:br>
            <a:r>
              <a:rPr lang="en-US" dirty="0">
                <a:solidFill>
                  <a:srgbClr val="17375E"/>
                </a:solidFill>
                <a:latin typeface="Arial Narrow" panose="020B0606020202030204" pitchFamily="34" charset="0"/>
                <a:cs typeface="Helvetica" panose="020B0604020202020204" pitchFamily="34" charset="0"/>
              </a:rPr>
              <a:t>Southern California.</a:t>
            </a:r>
          </a:p>
        </p:txBody>
      </p:sp>
    </p:spTree>
    <p:extLst>
      <p:ext uri="{BB962C8B-B14F-4D97-AF65-F5344CB8AC3E}">
        <p14:creationId xmlns:p14="http://schemas.microsoft.com/office/powerpoint/2010/main" val="3000149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18979"/>
            <a:ext cx="8001000" cy="534777"/>
          </a:xfrm>
        </p:spPr>
        <p:txBody>
          <a:bodyPr>
            <a:noAutofit/>
          </a:bodyPr>
          <a:lstStyle/>
          <a:p>
            <a:pPr algn="l"/>
            <a:r>
              <a:rPr lang="en-US" sz="2800" dirty="0">
                <a:solidFill>
                  <a:schemeClr val="bg1"/>
                </a:solidFill>
                <a:latin typeface="Berlin Sans FB" panose="020E0602020502020306" pitchFamily="34" charset="0"/>
                <a:cs typeface="Helvetica" panose="020B0604020202020204" pitchFamily="34" charset="0"/>
              </a:rPr>
              <a:t>MARKET OVERVIEW - California</a:t>
            </a:r>
          </a:p>
        </p:txBody>
      </p:sp>
      <p:sp>
        <p:nvSpPr>
          <p:cNvPr id="4" name="Content Placeholder 2"/>
          <p:cNvSpPr txBox="1">
            <a:spLocks noGrp="1"/>
          </p:cNvSpPr>
          <p:nvPr>
            <p:ph type="subTitle" idx="4294967295"/>
          </p:nvPr>
        </p:nvSpPr>
        <p:spPr>
          <a:xfrm>
            <a:off x="352927" y="1715539"/>
            <a:ext cx="4339723" cy="492589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nSpc>
                <a:spcPct val="110000"/>
              </a:lnSpc>
              <a:spcBef>
                <a:spcPts val="600"/>
              </a:spcBef>
              <a:spcAft>
                <a:spcPts val="600"/>
              </a:spcAft>
              <a:buFont typeface="Arial" panose="020B0604020202020204" pitchFamily="34" charset="0"/>
              <a:buChar char="•"/>
              <a:defRPr/>
            </a:pPr>
            <a:r>
              <a:rPr lang="en-US" sz="2000" dirty="0">
                <a:solidFill>
                  <a:srgbClr val="17375E"/>
                </a:solidFill>
                <a:latin typeface="Arial Narrow" panose="020B0606020202030204" pitchFamily="34" charset="0"/>
                <a:cs typeface="Helvetica" panose="020B0604020202020204" pitchFamily="34" charset="0"/>
              </a:rPr>
              <a:t>California suffers from a systemic shortage of supply vs. demand.  All available supplies are insufficient to meet projected demands.</a:t>
            </a:r>
          </a:p>
          <a:p>
            <a:pPr marL="342900" lvl="1" indent="-342900" fontAlgn="auto">
              <a:lnSpc>
                <a:spcPct val="110000"/>
              </a:lnSpc>
              <a:spcBef>
                <a:spcPts val="600"/>
              </a:spcBef>
              <a:spcAft>
                <a:spcPts val="600"/>
              </a:spcAft>
              <a:buFont typeface="Arial" panose="020B0604020202020204" pitchFamily="34" charset="0"/>
              <a:buChar char="•"/>
              <a:defRPr/>
            </a:pPr>
            <a:r>
              <a:rPr lang="en-US" sz="2000" dirty="0">
                <a:solidFill>
                  <a:srgbClr val="17375E"/>
                </a:solidFill>
                <a:latin typeface="Arial Narrow" panose="020B0606020202030204" pitchFamily="34" charset="0"/>
                <a:cs typeface="Helvetica" panose="020B0604020202020204" pitchFamily="34" charset="0"/>
              </a:rPr>
              <a:t>Climate extremes (drought to flood) place added pressure on state water infrastructure. </a:t>
            </a:r>
          </a:p>
          <a:p>
            <a:pPr marL="342900" lvl="1" indent="-342900">
              <a:lnSpc>
                <a:spcPct val="110000"/>
              </a:lnSpc>
              <a:spcBef>
                <a:spcPts val="600"/>
              </a:spcBef>
              <a:spcAft>
                <a:spcPts val="600"/>
              </a:spcAft>
              <a:buFont typeface="Arial" panose="020B0604020202020204" pitchFamily="34" charset="0"/>
              <a:buChar char="•"/>
              <a:defRPr/>
            </a:pPr>
            <a:r>
              <a:rPr lang="en-US" sz="2000" dirty="0">
                <a:solidFill>
                  <a:srgbClr val="17375E"/>
                </a:solidFill>
                <a:latin typeface="Arial Narrow" panose="020B0606020202030204" pitchFamily="34" charset="0"/>
                <a:cs typeface="Helvetica" panose="020B0604020202020204" pitchFamily="34" charset="0"/>
              </a:rPr>
              <a:t>Investments in local supplies is required to meet projected demands.</a:t>
            </a:r>
          </a:p>
          <a:p>
            <a:pPr marL="342900" lvl="1" indent="-342900">
              <a:lnSpc>
                <a:spcPct val="110000"/>
              </a:lnSpc>
              <a:spcBef>
                <a:spcPts val="600"/>
              </a:spcBef>
              <a:spcAft>
                <a:spcPts val="600"/>
              </a:spcAft>
              <a:buFont typeface="Arial" panose="020B0604020202020204" pitchFamily="34" charset="0"/>
              <a:buChar char="•"/>
              <a:defRPr/>
            </a:pPr>
            <a:r>
              <a:rPr lang="en-US" sz="2000" dirty="0">
                <a:solidFill>
                  <a:srgbClr val="17375E"/>
                </a:solidFill>
                <a:latin typeface="Arial Narrow" panose="020B0606020202030204" pitchFamily="34" charset="0"/>
                <a:cs typeface="Helvetica" panose="020B0604020202020204" pitchFamily="34" charset="0"/>
              </a:rPr>
              <a:t> Innovation will be required to enable the State to meet this challenge; e.g. new supplies and groundwater storage.. </a:t>
            </a:r>
          </a:p>
          <a:p>
            <a:pPr marL="344488" lvl="1" indent="-344488">
              <a:lnSpc>
                <a:spcPct val="110000"/>
              </a:lnSpc>
              <a:spcBef>
                <a:spcPts val="600"/>
              </a:spcBef>
              <a:spcAft>
                <a:spcPts val="600"/>
              </a:spcAft>
              <a:buFont typeface="Courier New" pitchFamily="49" charset="0"/>
              <a:buChar char="o"/>
              <a:defRPr/>
            </a:pPr>
            <a:endParaRPr lang="en-US" sz="2000" dirty="0">
              <a:cs typeface="Helvetica" panose="020B0604020202020204" pitchFamily="34" charset="0"/>
            </a:endParaRPr>
          </a:p>
          <a:p>
            <a:pPr marL="344488" lvl="1" indent="-344488">
              <a:lnSpc>
                <a:spcPct val="110000"/>
              </a:lnSpc>
              <a:spcBef>
                <a:spcPts val="600"/>
              </a:spcBef>
              <a:spcAft>
                <a:spcPts val="600"/>
              </a:spcAft>
              <a:buFont typeface="Courier New" pitchFamily="49" charset="0"/>
              <a:buChar char="o"/>
              <a:defRPr/>
            </a:pPr>
            <a:endParaRPr lang="en-US" sz="2000" dirty="0">
              <a:solidFill>
                <a:schemeClr val="tx2">
                  <a:lumMod val="75000"/>
                </a:schemeClr>
              </a:solidFill>
              <a:latin typeface="Helvetica" panose="020B0604020202020204" pitchFamily="34" charset="0"/>
              <a:cs typeface="Helvetica" panose="020B0604020202020204" pitchFamily="34" charset="0"/>
            </a:endParaRPr>
          </a:p>
          <a:p>
            <a:pPr marL="344488" lvl="1" indent="-344488" fontAlgn="auto">
              <a:lnSpc>
                <a:spcPct val="110000"/>
              </a:lnSpc>
              <a:spcBef>
                <a:spcPts val="600"/>
              </a:spcBef>
              <a:spcAft>
                <a:spcPts val="600"/>
              </a:spcAft>
              <a:buFont typeface="Courier New" pitchFamily="49" charset="0"/>
              <a:buChar char="o"/>
              <a:defRPr/>
            </a:pPr>
            <a:endParaRPr lang="en-US" sz="2000" dirty="0">
              <a:solidFill>
                <a:schemeClr val="tx2">
                  <a:lumMod val="75000"/>
                </a:schemeClr>
              </a:solidFill>
              <a:latin typeface="Helvetica" panose="020B0604020202020204" pitchFamily="34" charset="0"/>
              <a:cs typeface="Helvetica" panose="020B0604020202020204" pitchFamily="34" charset="0"/>
            </a:endParaRPr>
          </a:p>
        </p:txBody>
      </p:sp>
      <p:pic>
        <p:nvPicPr>
          <p:cNvPr id="1028" name="Picture 4" descr="Image result for sources of california wate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06999" y="1620289"/>
            <a:ext cx="3937001" cy="31321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82155" y="5018993"/>
            <a:ext cx="2089603" cy="1462722"/>
          </a:xfrm>
          <a:prstGeom prst="rect">
            <a:avLst/>
          </a:prstGeom>
        </p:spPr>
      </p:pic>
    </p:spTree>
    <p:extLst>
      <p:ext uri="{BB962C8B-B14F-4D97-AF65-F5344CB8AC3E}">
        <p14:creationId xmlns:p14="http://schemas.microsoft.com/office/powerpoint/2010/main" val="2419764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0651" y="1580042"/>
            <a:ext cx="5167956" cy="5219700"/>
          </a:xfrm>
          <a:prstGeom prst="rect">
            <a:avLst/>
          </a:prstGeom>
        </p:spPr>
      </p:pic>
      <p:sp>
        <p:nvSpPr>
          <p:cNvPr id="2" name="Title 1"/>
          <p:cNvSpPr>
            <a:spLocks noGrp="1"/>
          </p:cNvSpPr>
          <p:nvPr>
            <p:ph type="ctrTitle"/>
          </p:nvPr>
        </p:nvSpPr>
        <p:spPr>
          <a:xfrm>
            <a:off x="469900" y="818979"/>
            <a:ext cx="7988300" cy="534777"/>
          </a:xfrm>
        </p:spPr>
        <p:txBody>
          <a:bodyPr>
            <a:noAutofit/>
          </a:bodyPr>
          <a:lstStyle/>
          <a:p>
            <a:pPr algn="l"/>
            <a:r>
              <a:rPr lang="en-US" sz="2800" dirty="0">
                <a:solidFill>
                  <a:schemeClr val="bg1"/>
                </a:solidFill>
                <a:latin typeface="Berlin Sans FB" panose="020E0602020502020306" pitchFamily="34" charset="0"/>
                <a:cs typeface="Helvetica" panose="020B0604020202020204" pitchFamily="34" charset="0"/>
              </a:rPr>
              <a:t>Cadiz Area Water Resources</a:t>
            </a:r>
          </a:p>
        </p:txBody>
      </p:sp>
      <p:sp>
        <p:nvSpPr>
          <p:cNvPr id="3" name="Rectangle 2"/>
          <p:cNvSpPr/>
          <p:nvPr/>
        </p:nvSpPr>
        <p:spPr>
          <a:xfrm>
            <a:off x="5454650" y="1580042"/>
            <a:ext cx="3486150" cy="4059573"/>
          </a:xfrm>
          <a:prstGeom prst="rect">
            <a:avLst/>
          </a:prstGeom>
        </p:spPr>
        <p:txBody>
          <a:bodyPr wrap="square">
            <a:spAutoFit/>
          </a:bodyPr>
          <a:lstStyle/>
          <a:p>
            <a:pPr marL="285750" indent="-285750">
              <a:lnSpc>
                <a:spcPct val="110000"/>
              </a:lnSpc>
              <a:spcBef>
                <a:spcPts val="600"/>
              </a:spcBef>
              <a:spcAft>
                <a:spcPts val="600"/>
              </a:spcAft>
              <a:buFont typeface="Arial" panose="020B0604020202020204" pitchFamily="34" charset="0"/>
              <a:buChar char="•"/>
            </a:pPr>
            <a:r>
              <a:rPr lang="en-US" dirty="0">
                <a:solidFill>
                  <a:schemeClr val="tx2">
                    <a:lumMod val="75000"/>
                  </a:schemeClr>
                </a:solidFill>
                <a:latin typeface="Arial Narrow" panose="020B0606020202030204" pitchFamily="34" charset="0"/>
                <a:cs typeface="Helvetica" panose="020B0604020202020204" pitchFamily="34" charset="0"/>
              </a:rPr>
              <a:t>1,300 sq. mile watershed in Mojave Desert</a:t>
            </a:r>
          </a:p>
          <a:p>
            <a:pPr marL="285750" indent="-285750">
              <a:lnSpc>
                <a:spcPct val="110000"/>
              </a:lnSpc>
              <a:spcBef>
                <a:spcPts val="600"/>
              </a:spcBef>
              <a:spcAft>
                <a:spcPts val="600"/>
              </a:spcAft>
              <a:buFont typeface="Arial" panose="020B0604020202020204" pitchFamily="34" charset="0"/>
              <a:buChar char="•"/>
            </a:pPr>
            <a:r>
              <a:rPr lang="en-US" dirty="0">
                <a:solidFill>
                  <a:schemeClr val="tx2">
                    <a:lumMod val="75000"/>
                  </a:schemeClr>
                </a:solidFill>
                <a:latin typeface="Arial Narrow" panose="020B0606020202030204" pitchFamily="34" charset="0"/>
                <a:cs typeface="Helvetica" panose="020B0604020202020204" pitchFamily="34" charset="0"/>
              </a:rPr>
              <a:t>Aquifer system holds approx. 20 million acre-feet (AF), comparable to Lake Mead.</a:t>
            </a:r>
          </a:p>
          <a:p>
            <a:pPr marL="285750" indent="-285750">
              <a:lnSpc>
                <a:spcPct val="110000"/>
              </a:lnSpc>
              <a:spcBef>
                <a:spcPts val="600"/>
              </a:spcBef>
              <a:spcAft>
                <a:spcPts val="600"/>
              </a:spcAft>
              <a:buFont typeface="Arial" panose="020B0604020202020204" pitchFamily="34" charset="0"/>
              <a:buChar char="•"/>
            </a:pPr>
            <a:r>
              <a:rPr lang="en-US" dirty="0">
                <a:solidFill>
                  <a:schemeClr val="tx2">
                    <a:lumMod val="75000"/>
                  </a:schemeClr>
                </a:solidFill>
                <a:latin typeface="Arial Narrow" panose="020B0606020202030204" pitchFamily="34" charset="0"/>
                <a:cs typeface="Helvetica" panose="020B0604020202020204" pitchFamily="34" charset="0"/>
              </a:rPr>
              <a:t>Natural recharge 32,500 AF/year.</a:t>
            </a:r>
          </a:p>
          <a:p>
            <a:pPr marL="285750" indent="-285750">
              <a:lnSpc>
                <a:spcPct val="110000"/>
              </a:lnSpc>
              <a:spcBef>
                <a:spcPts val="600"/>
              </a:spcBef>
              <a:spcAft>
                <a:spcPts val="600"/>
              </a:spcAft>
              <a:buFont typeface="Arial" panose="020B0604020202020204" pitchFamily="34" charset="0"/>
              <a:buChar char="•"/>
            </a:pPr>
            <a:r>
              <a:rPr lang="en-US" dirty="0">
                <a:solidFill>
                  <a:schemeClr val="tx2">
                    <a:lumMod val="75000"/>
                  </a:schemeClr>
                </a:solidFill>
                <a:latin typeface="Arial Narrow" panose="020B0606020202030204" pitchFamily="34" charset="0"/>
                <a:cs typeface="Helvetica" panose="020B0604020202020204" pitchFamily="34" charset="0"/>
              </a:rPr>
              <a:t>Cadiz Inc. only significant overlying land user.</a:t>
            </a:r>
          </a:p>
          <a:p>
            <a:pPr marL="285750" indent="-285750">
              <a:lnSpc>
                <a:spcPct val="110000"/>
              </a:lnSpc>
              <a:spcBef>
                <a:spcPts val="600"/>
              </a:spcBef>
              <a:spcAft>
                <a:spcPts val="600"/>
              </a:spcAft>
              <a:buFont typeface="Arial" panose="020B0604020202020204" pitchFamily="34" charset="0"/>
              <a:buChar char="•"/>
            </a:pPr>
            <a:r>
              <a:rPr lang="en-US" dirty="0">
                <a:solidFill>
                  <a:schemeClr val="tx2">
                    <a:lumMod val="75000"/>
                  </a:schemeClr>
                </a:solidFill>
                <a:latin typeface="Arial Narrow" panose="020B0606020202030204" pitchFamily="34" charset="0"/>
                <a:cs typeface="Helvetica" panose="020B0604020202020204" pitchFamily="34" charset="0"/>
              </a:rPr>
              <a:t>Prolific groundwater resource provides irrigation for active agricultural operation.</a:t>
            </a:r>
          </a:p>
        </p:txBody>
      </p:sp>
    </p:spTree>
    <p:extLst>
      <p:ext uri="{BB962C8B-B14F-4D97-AF65-F5344CB8AC3E}">
        <p14:creationId xmlns:p14="http://schemas.microsoft.com/office/powerpoint/2010/main" val="336648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
          <p:cNvPicPr>
            <a:picLocks noChangeAspect="1"/>
          </p:cNvPicPr>
          <p:nvPr/>
        </p:nvPicPr>
        <p:blipFill rotWithShape="1">
          <a:blip r:embed="rId3" cstate="print"/>
          <a:srcRect l="10666"/>
          <a:stretch/>
        </p:blipFill>
        <p:spPr bwMode="auto">
          <a:xfrm>
            <a:off x="611019" y="1627381"/>
            <a:ext cx="3470126" cy="3200400"/>
          </a:xfrm>
          <a:prstGeom prst="rect">
            <a:avLst/>
          </a:prstGeom>
          <a:noFill/>
          <a:ln w="12700">
            <a:solidFill>
              <a:schemeClr val="tx1">
                <a:lumMod val="50000"/>
                <a:lumOff val="50000"/>
              </a:schemeClr>
            </a:solidFill>
            <a:miter lim="800000"/>
            <a:headEnd/>
            <a:tailEnd/>
          </a:ln>
        </p:spPr>
      </p:pic>
      <p:sp>
        <p:nvSpPr>
          <p:cNvPr id="18437" name="TextBox 1"/>
          <p:cNvSpPr txBox="1">
            <a:spLocks noChangeArrowheads="1"/>
          </p:cNvSpPr>
          <p:nvPr/>
        </p:nvSpPr>
        <p:spPr bwMode="auto">
          <a:xfrm>
            <a:off x="1499564" y="4789383"/>
            <a:ext cx="1510863" cy="276999"/>
          </a:xfrm>
          <a:prstGeom prst="rect">
            <a:avLst/>
          </a:prstGeom>
          <a:noFill/>
          <a:ln w="9525">
            <a:noFill/>
            <a:miter lim="800000"/>
            <a:headEnd/>
            <a:tailEnd/>
          </a:ln>
        </p:spPr>
        <p:txBody>
          <a:bodyPr wrap="none">
            <a:prstTxWarp prst="textNoShape">
              <a:avLst/>
            </a:prstTxWarp>
            <a:spAutoFit/>
          </a:bodyPr>
          <a:lstStyle/>
          <a:p>
            <a:r>
              <a:rPr lang="en-US" sz="1200" dirty="0">
                <a:ea typeface="ＭＳ Ｐゴシック" charset="-128"/>
                <a:cs typeface="ＭＳ Ｐゴシック" charset="-128"/>
              </a:rPr>
              <a:t>Bristol Dry Lake Crust</a:t>
            </a:r>
          </a:p>
        </p:txBody>
      </p:sp>
      <p:sp>
        <p:nvSpPr>
          <p:cNvPr id="9" name="Rectangle 3"/>
          <p:cNvSpPr txBox="1">
            <a:spLocks noChangeArrowheads="1"/>
          </p:cNvSpPr>
          <p:nvPr/>
        </p:nvSpPr>
        <p:spPr>
          <a:xfrm>
            <a:off x="427038" y="1131888"/>
            <a:ext cx="8259762" cy="2297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lnSpc>
                <a:spcPct val="110000"/>
              </a:lnSpc>
              <a:spcBef>
                <a:spcPts val="600"/>
              </a:spcBef>
              <a:spcAft>
                <a:spcPts val="600"/>
              </a:spcAft>
              <a:buNone/>
            </a:pPr>
            <a:endParaRPr lang="en-US" sz="2400" dirty="0">
              <a:cs typeface="Arial" charset="0"/>
            </a:endParaRPr>
          </a:p>
        </p:txBody>
      </p:sp>
      <p:sp>
        <p:nvSpPr>
          <p:cNvPr id="3" name="Title 2"/>
          <p:cNvSpPr>
            <a:spLocks noGrp="1"/>
          </p:cNvSpPr>
          <p:nvPr>
            <p:ph type="ctrTitle"/>
          </p:nvPr>
        </p:nvSpPr>
        <p:spPr>
          <a:xfrm>
            <a:off x="476250" y="818979"/>
            <a:ext cx="7981950" cy="534777"/>
          </a:xfrm>
        </p:spPr>
        <p:txBody>
          <a:bodyPr>
            <a:normAutofit/>
          </a:bodyPr>
          <a:lstStyle/>
          <a:p>
            <a:pPr algn="l"/>
            <a:r>
              <a:rPr lang="en-US" sz="2800" dirty="0">
                <a:solidFill>
                  <a:schemeClr val="bg1"/>
                </a:solidFill>
                <a:latin typeface="Berlin Sans FB" panose="020E0602020502020306" pitchFamily="34" charset="0"/>
              </a:rPr>
              <a:t>Water Resources (</a:t>
            </a:r>
            <a:r>
              <a:rPr lang="en-US" sz="2800" dirty="0" err="1">
                <a:solidFill>
                  <a:schemeClr val="bg1"/>
                </a:solidFill>
                <a:latin typeface="Berlin Sans FB" panose="020E0602020502020306" pitchFamily="34" charset="0"/>
              </a:rPr>
              <a:t>cont</a:t>
            </a:r>
            <a:r>
              <a:rPr lang="en-US" sz="2800" dirty="0">
                <a:solidFill>
                  <a:schemeClr val="bg1"/>
                </a:solidFill>
                <a:latin typeface="Berlin Sans FB" panose="020E0602020502020306" pitchFamily="34" charset="0"/>
              </a:rPr>
              <a:t>…)</a:t>
            </a:r>
          </a:p>
        </p:txBody>
      </p:sp>
      <p:sp>
        <p:nvSpPr>
          <p:cNvPr id="2" name="Slide Number Placeholder 1"/>
          <p:cNvSpPr>
            <a:spLocks noGrp="1"/>
          </p:cNvSpPr>
          <p:nvPr>
            <p:ph type="sldNum" sz="quarter" idx="4294967295"/>
          </p:nvPr>
        </p:nvSpPr>
        <p:spPr>
          <a:xfrm>
            <a:off x="7010400" y="6356350"/>
            <a:ext cx="2133600" cy="365125"/>
          </a:xfrm>
        </p:spPr>
        <p:txBody>
          <a:bodyPr/>
          <a:lstStyle/>
          <a:p>
            <a:fld id="{5747D0AB-6ADA-4BBC-8F5B-C7EA5E5A0CE1}" type="slidenum">
              <a:rPr lang="en-US" smtClean="0"/>
              <a:t>6</a:t>
            </a:fld>
            <a:endParaRPr lang="en-US"/>
          </a:p>
        </p:txBody>
      </p:sp>
      <p:pic>
        <p:nvPicPr>
          <p:cNvPr id="11" name="Picture 7" descr="salt mine evaporation.jpg"/>
          <p:cNvPicPr>
            <a:picLocks noChangeAspect="1"/>
          </p:cNvPicPr>
          <p:nvPr/>
        </p:nvPicPr>
        <p:blipFill>
          <a:blip r:embed="rId4" cstate="print"/>
          <a:srcRect/>
          <a:stretch>
            <a:fillRect/>
          </a:stretch>
        </p:blipFill>
        <p:spPr bwMode="auto">
          <a:xfrm>
            <a:off x="4570121" y="1624188"/>
            <a:ext cx="4105585" cy="3200400"/>
          </a:xfrm>
          <a:prstGeom prst="rect">
            <a:avLst/>
          </a:prstGeom>
          <a:noFill/>
          <a:ln w="12700">
            <a:solidFill>
              <a:schemeClr val="tx1">
                <a:lumMod val="50000"/>
                <a:lumOff val="50000"/>
              </a:schemeClr>
            </a:solidFill>
            <a:miter lim="800000"/>
            <a:headEnd/>
            <a:tailEnd/>
          </a:ln>
        </p:spPr>
      </p:pic>
      <p:sp>
        <p:nvSpPr>
          <p:cNvPr id="5" name="Rectangle 4"/>
          <p:cNvSpPr/>
          <p:nvPr/>
        </p:nvSpPr>
        <p:spPr>
          <a:xfrm>
            <a:off x="427038" y="5316231"/>
            <a:ext cx="8179634" cy="1465016"/>
          </a:xfrm>
          <a:prstGeom prst="rect">
            <a:avLst/>
          </a:prstGeom>
        </p:spPr>
        <p:txBody>
          <a:bodyPr wrap="square">
            <a:spAutoFit/>
          </a:bodyPr>
          <a:lstStyle/>
          <a:p>
            <a:pPr marL="342900" indent="-342900">
              <a:lnSpc>
                <a:spcPct val="110000"/>
              </a:lnSpc>
              <a:spcBef>
                <a:spcPts val="600"/>
              </a:spcBef>
              <a:spcAft>
                <a:spcPts val="600"/>
              </a:spcAft>
              <a:buSzPct val="70000"/>
              <a:buFont typeface="Arial" panose="020B0604020202020204" pitchFamily="34" charset="0"/>
              <a:buChar char="•"/>
            </a:pPr>
            <a:r>
              <a:rPr lang="en-US" dirty="0">
                <a:solidFill>
                  <a:srgbClr val="17375E"/>
                </a:solidFill>
                <a:latin typeface="Arial Narrow" panose="020B0606020202030204" pitchFamily="34" charset="0"/>
                <a:ea typeface="Avenir Book" charset="0"/>
                <a:cs typeface="Avenir Book" charset="0"/>
              </a:rPr>
              <a:t>Cadiz/</a:t>
            </a:r>
            <a:r>
              <a:rPr lang="en-US" dirty="0" err="1">
                <a:solidFill>
                  <a:srgbClr val="17375E"/>
                </a:solidFill>
                <a:latin typeface="Arial Narrow" panose="020B0606020202030204" pitchFamily="34" charset="0"/>
                <a:ea typeface="Avenir Book" charset="0"/>
                <a:cs typeface="Avenir Book" charset="0"/>
              </a:rPr>
              <a:t>Fenner</a:t>
            </a:r>
            <a:r>
              <a:rPr lang="en-US" dirty="0">
                <a:solidFill>
                  <a:srgbClr val="17375E"/>
                </a:solidFill>
                <a:latin typeface="Arial Narrow" panose="020B0606020202030204" pitchFamily="34" charset="0"/>
                <a:ea typeface="Avenir Book" charset="0"/>
                <a:cs typeface="Avenir Book" charset="0"/>
              </a:rPr>
              <a:t> Watershed terminates at dry lake playas where groundwater is presently  evaporating. </a:t>
            </a:r>
          </a:p>
          <a:p>
            <a:pPr marL="342900" indent="-342900">
              <a:lnSpc>
                <a:spcPct val="110000"/>
              </a:lnSpc>
              <a:spcBef>
                <a:spcPts val="600"/>
              </a:spcBef>
              <a:spcAft>
                <a:spcPts val="600"/>
              </a:spcAft>
              <a:buSzPct val="70000"/>
              <a:buFont typeface="Arial" panose="020B0604020202020204" pitchFamily="34" charset="0"/>
              <a:buChar char="•"/>
            </a:pPr>
            <a:r>
              <a:rPr lang="en-US" dirty="0">
                <a:solidFill>
                  <a:srgbClr val="17375E"/>
                </a:solidFill>
                <a:latin typeface="Arial Narrow" panose="020B0606020202030204" pitchFamily="34" charset="0"/>
                <a:ea typeface="Avenir Book" charset="0"/>
                <a:cs typeface="Avenir Book" charset="0"/>
              </a:rPr>
              <a:t>Groundwater beneath dry lake surface is highly saline (10 times the salinity of Pacific Ocean).</a:t>
            </a:r>
          </a:p>
        </p:txBody>
      </p:sp>
      <p:sp>
        <p:nvSpPr>
          <p:cNvPr id="7" name="Rectangle 6"/>
          <p:cNvSpPr/>
          <p:nvPr/>
        </p:nvSpPr>
        <p:spPr>
          <a:xfrm>
            <a:off x="5822607" y="4788465"/>
            <a:ext cx="1772665" cy="276999"/>
          </a:xfrm>
          <a:prstGeom prst="rect">
            <a:avLst/>
          </a:prstGeom>
        </p:spPr>
        <p:txBody>
          <a:bodyPr wrap="none">
            <a:spAutoFit/>
          </a:bodyPr>
          <a:lstStyle/>
          <a:p>
            <a:pPr algn="ctr"/>
            <a:r>
              <a:rPr lang="en-US" sz="1200" dirty="0">
                <a:ea typeface="ＭＳ Ｐゴシック" charset="-128"/>
                <a:cs typeface="ＭＳ Ｐゴシック" charset="-128"/>
              </a:rPr>
              <a:t>Beneath Dry Lake Surface</a:t>
            </a:r>
          </a:p>
        </p:txBody>
      </p:sp>
    </p:spTree>
    <p:extLst>
      <p:ext uri="{BB962C8B-B14F-4D97-AF65-F5344CB8AC3E}">
        <p14:creationId xmlns:p14="http://schemas.microsoft.com/office/powerpoint/2010/main" val="1421527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262" y="818979"/>
            <a:ext cx="8662737" cy="534777"/>
          </a:xfrm>
        </p:spPr>
        <p:txBody>
          <a:bodyPr>
            <a:noAutofit/>
          </a:bodyPr>
          <a:lstStyle/>
          <a:p>
            <a:pPr algn="l"/>
            <a:r>
              <a:rPr lang="en-US" sz="2400" dirty="0">
                <a:solidFill>
                  <a:schemeClr val="bg1"/>
                </a:solidFill>
                <a:latin typeface="Berlin Sans FB" panose="020E0602020502020306" pitchFamily="34" charset="0"/>
                <a:cs typeface="Helvetica" panose="020B0604020202020204" pitchFamily="34" charset="0"/>
              </a:rPr>
              <a:t>Cadiz Valley Water Conservation, Recovery &amp; Storage Proje</a:t>
            </a:r>
            <a:r>
              <a:rPr lang="en-US" sz="2400" dirty="0">
                <a:solidFill>
                  <a:schemeClr val="bg1"/>
                </a:solidFill>
                <a:latin typeface="Helvetica" panose="020B0604020202020204" pitchFamily="34" charset="0"/>
                <a:cs typeface="Helvetica" panose="020B0604020202020204" pitchFamily="34" charset="0"/>
              </a:rPr>
              <a:t>ct</a:t>
            </a:r>
          </a:p>
        </p:txBody>
      </p:sp>
      <p:sp>
        <p:nvSpPr>
          <p:cNvPr id="3" name="Subtitle 2"/>
          <p:cNvSpPr>
            <a:spLocks noGrp="1"/>
          </p:cNvSpPr>
          <p:nvPr>
            <p:ph type="subTitle" idx="4294967295"/>
          </p:nvPr>
        </p:nvSpPr>
        <p:spPr>
          <a:xfrm>
            <a:off x="481263" y="1842801"/>
            <a:ext cx="8261684" cy="5015199"/>
          </a:xfrm>
        </p:spPr>
        <p:txBody>
          <a:bodyPr>
            <a:normAutofit/>
          </a:bodyPr>
          <a:lstStyle/>
          <a:p>
            <a:pPr marL="0" indent="0">
              <a:spcBef>
                <a:spcPts val="0"/>
              </a:spcBef>
              <a:spcAft>
                <a:spcPts val="600"/>
              </a:spcAft>
              <a:buNone/>
            </a:pPr>
            <a:r>
              <a:rPr lang="en-US" sz="2000" b="1" i="1" u="sng" dirty="0">
                <a:solidFill>
                  <a:srgbClr val="17375E"/>
                </a:solidFill>
                <a:latin typeface="Arial Narrow" panose="020B0606020202030204" pitchFamily="34" charset="0"/>
                <a:cs typeface="Helvetica" panose="020B0604020202020204" pitchFamily="34" charset="0"/>
              </a:rPr>
              <a:t>Phase 1</a:t>
            </a:r>
            <a:r>
              <a:rPr lang="en-US" sz="1800" i="1" dirty="0">
                <a:solidFill>
                  <a:srgbClr val="17375E"/>
                </a:solidFill>
                <a:latin typeface="Arial Narrow" panose="020B0606020202030204" pitchFamily="34" charset="0"/>
                <a:cs typeface="Helvetica" panose="020B0604020202020204" pitchFamily="34" charset="0"/>
              </a:rPr>
              <a:t> - Innovative &amp; </a:t>
            </a:r>
            <a:br>
              <a:rPr lang="en-US" sz="1800" i="1" dirty="0">
                <a:solidFill>
                  <a:srgbClr val="17375E"/>
                </a:solidFill>
                <a:latin typeface="Arial Narrow" panose="020B0606020202030204" pitchFamily="34" charset="0"/>
                <a:cs typeface="Helvetica" panose="020B0604020202020204" pitchFamily="34" charset="0"/>
              </a:rPr>
            </a:br>
            <a:r>
              <a:rPr lang="en-US" sz="1800" i="1" dirty="0">
                <a:solidFill>
                  <a:srgbClr val="17375E"/>
                </a:solidFill>
                <a:latin typeface="Arial Narrow" panose="020B0606020202030204" pitchFamily="34" charset="0"/>
                <a:cs typeface="Helvetica" panose="020B0604020202020204" pitchFamily="34" charset="0"/>
              </a:rPr>
              <a:t>Sustainable Water Source for Southern California</a:t>
            </a:r>
          </a:p>
          <a:p>
            <a:pPr marL="4972050" indent="-285750">
              <a:spcBef>
                <a:spcPts val="600"/>
              </a:spcBef>
              <a:spcAft>
                <a:spcPts val="600"/>
              </a:spcAft>
              <a:buSzPct val="100000"/>
              <a:buFont typeface="Arial Narrow" panose="020B0606020202030204" pitchFamily="34" charset="0"/>
              <a:buChar char="•"/>
            </a:pPr>
            <a:r>
              <a:rPr lang="en-US" sz="1800" dirty="0">
                <a:solidFill>
                  <a:srgbClr val="17375E"/>
                </a:solidFill>
                <a:latin typeface="Arial Narrow" panose="020B0606020202030204" pitchFamily="34" charset="0"/>
                <a:ea typeface="Avenir Book" charset="0"/>
                <a:cs typeface="Avenir Book" charset="0"/>
              </a:rPr>
              <a:t>Expand wellfield on Cadiz Inc. ag property. </a:t>
            </a:r>
          </a:p>
          <a:p>
            <a:pPr marL="4972050" indent="-285750">
              <a:spcBef>
                <a:spcPts val="600"/>
              </a:spcBef>
              <a:spcAft>
                <a:spcPts val="600"/>
              </a:spcAft>
              <a:buSzPct val="100000"/>
              <a:buFont typeface="Arial Narrow" panose="020B0606020202030204" pitchFamily="34" charset="0"/>
              <a:buChar char="•"/>
              <a:tabLst>
                <a:tab pos="228600" algn="l"/>
              </a:tabLst>
            </a:pPr>
            <a:r>
              <a:rPr lang="en-US" sz="1800" dirty="0">
                <a:solidFill>
                  <a:srgbClr val="17375E"/>
                </a:solidFill>
                <a:latin typeface="Arial Narrow" panose="020B0606020202030204" pitchFamily="34" charset="0"/>
                <a:ea typeface="Avenir Book" charset="0"/>
                <a:cs typeface="Avenir Book" charset="0"/>
              </a:rPr>
              <a:t>Capture and conserve average of 50,000 AF/year for 50 years.</a:t>
            </a:r>
          </a:p>
          <a:p>
            <a:pPr marL="4972050" indent="-285750">
              <a:spcBef>
                <a:spcPts val="600"/>
              </a:spcBef>
              <a:spcAft>
                <a:spcPts val="600"/>
              </a:spcAft>
              <a:buSzPct val="100000"/>
              <a:buFont typeface="Arial Narrow" panose="020B0606020202030204" pitchFamily="34" charset="0"/>
              <a:buChar char="•"/>
              <a:tabLst>
                <a:tab pos="228600" algn="l"/>
              </a:tabLst>
            </a:pPr>
            <a:r>
              <a:rPr lang="en-US" sz="1800" dirty="0">
                <a:solidFill>
                  <a:srgbClr val="17375E"/>
                </a:solidFill>
                <a:latin typeface="Arial Narrow" panose="020B0606020202030204" pitchFamily="34" charset="0"/>
                <a:ea typeface="Avenir Book" charset="0"/>
                <a:cs typeface="Avenir Book" charset="0"/>
              </a:rPr>
              <a:t>Create </a:t>
            </a:r>
            <a:r>
              <a:rPr lang="en-US" sz="1800" i="1" dirty="0">
                <a:solidFill>
                  <a:srgbClr val="17375E"/>
                </a:solidFill>
                <a:latin typeface="Arial Narrow" panose="020B0606020202030204" pitchFamily="34" charset="0"/>
                <a:ea typeface="Avenir Book" charset="0"/>
                <a:cs typeface="Avenir Book" charset="0"/>
              </a:rPr>
              <a:t>new supply for 400,000 </a:t>
            </a:r>
            <a:r>
              <a:rPr lang="en-US" sz="1800" dirty="0">
                <a:solidFill>
                  <a:srgbClr val="17375E"/>
                </a:solidFill>
                <a:latin typeface="Arial Narrow" panose="020B0606020202030204" pitchFamily="34" charset="0"/>
                <a:ea typeface="Avenir Book" charset="0"/>
                <a:cs typeface="Avenir Book" charset="0"/>
              </a:rPr>
              <a:t>people. </a:t>
            </a:r>
          </a:p>
          <a:p>
            <a:pPr marL="4972050" indent="-285750">
              <a:spcBef>
                <a:spcPts val="600"/>
              </a:spcBef>
              <a:spcAft>
                <a:spcPts val="600"/>
              </a:spcAft>
              <a:buSzPct val="100000"/>
              <a:buFont typeface="Arial Narrow" panose="020B0606020202030204" pitchFamily="34" charset="0"/>
              <a:buChar char="•"/>
              <a:tabLst>
                <a:tab pos="228600" algn="l"/>
              </a:tabLst>
            </a:pPr>
            <a:r>
              <a:rPr lang="en-US" sz="1800" dirty="0">
                <a:solidFill>
                  <a:srgbClr val="17375E"/>
                </a:solidFill>
                <a:latin typeface="Arial Narrow" panose="020B0606020202030204" pitchFamily="34" charset="0"/>
                <a:ea typeface="Avenir Book" charset="0"/>
                <a:cs typeface="Avenir Book" charset="0"/>
              </a:rPr>
              <a:t>Contracts with retail providers in 7-county So. Cal. area. </a:t>
            </a:r>
          </a:p>
          <a:p>
            <a:pPr marL="4972050" indent="-285750">
              <a:spcBef>
                <a:spcPts val="600"/>
              </a:spcBef>
              <a:spcAft>
                <a:spcPts val="600"/>
              </a:spcAft>
              <a:buSzPct val="100000"/>
              <a:buFont typeface="Arial Narrow" panose="020B0606020202030204" pitchFamily="34" charset="0"/>
              <a:buChar char="•"/>
              <a:tabLst>
                <a:tab pos="228600" algn="l"/>
              </a:tabLst>
            </a:pPr>
            <a:r>
              <a:rPr lang="en-US" sz="1800" dirty="0">
                <a:solidFill>
                  <a:srgbClr val="17375E"/>
                </a:solidFill>
                <a:latin typeface="Arial Narrow" panose="020B0606020202030204" pitchFamily="34" charset="0"/>
                <a:ea typeface="Avenir Book" charset="0"/>
                <a:cs typeface="Avenir Book" charset="0"/>
              </a:rPr>
              <a:t>Carry-over storage capacity in wet years.</a:t>
            </a:r>
          </a:p>
          <a:p>
            <a:pPr marL="4972050" indent="-285750">
              <a:spcBef>
                <a:spcPts val="600"/>
              </a:spcBef>
              <a:spcAft>
                <a:spcPts val="600"/>
              </a:spcAft>
              <a:buSzPct val="100000"/>
              <a:buFont typeface="Arial Narrow" panose="020B0606020202030204" pitchFamily="34" charset="0"/>
              <a:buChar char="•"/>
              <a:tabLst>
                <a:tab pos="228600" algn="l"/>
              </a:tabLst>
            </a:pPr>
            <a:r>
              <a:rPr lang="en-US" sz="1800" dirty="0">
                <a:solidFill>
                  <a:srgbClr val="17375E"/>
                </a:solidFill>
                <a:latin typeface="Arial Narrow" panose="020B0606020202030204" pitchFamily="34" charset="0"/>
                <a:ea typeface="Avenir Book" charset="0"/>
                <a:cs typeface="Avenir Book" charset="0"/>
              </a:rPr>
              <a:t>No environmental impacts.</a:t>
            </a:r>
          </a:p>
          <a:p>
            <a:endParaRPr lang="en-US" dirty="0">
              <a:solidFill>
                <a:schemeClr val="tx2">
                  <a:lumMod val="75000"/>
                </a:schemeClr>
              </a:solidFill>
            </a:endParaRPr>
          </a:p>
        </p:txBody>
      </p:sp>
      <p:pic>
        <p:nvPicPr>
          <p:cNvPr id="6" name="548493DF-041D-451E-A58D-11DD890540D5" descr="8294BF41-C686-4845-BB31-0DECD48C9769"/>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350"/>
          <a:stretch/>
        </p:blipFill>
        <p:spPr bwMode="auto">
          <a:xfrm>
            <a:off x="232537" y="3009900"/>
            <a:ext cx="4676152" cy="369968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53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262" y="818979"/>
            <a:ext cx="8662737" cy="534777"/>
          </a:xfrm>
        </p:spPr>
        <p:txBody>
          <a:bodyPr>
            <a:noAutofit/>
          </a:bodyPr>
          <a:lstStyle/>
          <a:p>
            <a:pPr algn="l"/>
            <a:r>
              <a:rPr lang="en-US" sz="2400" dirty="0">
                <a:solidFill>
                  <a:schemeClr val="bg1"/>
                </a:solidFill>
                <a:latin typeface="Berlin Sans FB" panose="020E0602020502020306" pitchFamily="34" charset="0"/>
                <a:cs typeface="Helvetica" panose="020B0604020202020204" pitchFamily="34" charset="0"/>
              </a:rPr>
              <a:t>Cadiz Valley Water Conservation, Recovery &amp; Storage Proje</a:t>
            </a:r>
            <a:r>
              <a:rPr lang="en-US" sz="2400" dirty="0">
                <a:solidFill>
                  <a:schemeClr val="bg1"/>
                </a:solidFill>
                <a:latin typeface="Helvetica" panose="020B0604020202020204" pitchFamily="34" charset="0"/>
                <a:cs typeface="Helvetica" panose="020B0604020202020204" pitchFamily="34" charset="0"/>
              </a:rPr>
              <a:t>ct</a:t>
            </a:r>
          </a:p>
        </p:txBody>
      </p:sp>
      <p:sp>
        <p:nvSpPr>
          <p:cNvPr id="3" name="Subtitle 2"/>
          <p:cNvSpPr>
            <a:spLocks noGrp="1"/>
          </p:cNvSpPr>
          <p:nvPr>
            <p:ph type="subTitle" idx="4294967295"/>
          </p:nvPr>
        </p:nvSpPr>
        <p:spPr>
          <a:xfrm>
            <a:off x="481263" y="1842801"/>
            <a:ext cx="8261684" cy="5015199"/>
          </a:xfrm>
        </p:spPr>
        <p:txBody>
          <a:bodyPr>
            <a:normAutofit/>
          </a:bodyPr>
          <a:lstStyle/>
          <a:p>
            <a:pPr marL="0" indent="0">
              <a:spcBef>
                <a:spcPts val="0"/>
              </a:spcBef>
              <a:spcAft>
                <a:spcPts val="600"/>
              </a:spcAft>
              <a:buNone/>
            </a:pPr>
            <a:r>
              <a:rPr lang="en-US" sz="2000" b="1" i="1" u="sng" dirty="0">
                <a:solidFill>
                  <a:srgbClr val="17375E"/>
                </a:solidFill>
                <a:latin typeface="Arial Narrow" panose="020B0606020202030204" pitchFamily="34" charset="0"/>
                <a:cs typeface="Helvetica" panose="020B0604020202020204" pitchFamily="34" charset="0"/>
              </a:rPr>
              <a:t>Phase 2</a:t>
            </a:r>
            <a:r>
              <a:rPr lang="en-US" sz="2000" b="1" i="1" dirty="0">
                <a:solidFill>
                  <a:srgbClr val="17375E"/>
                </a:solidFill>
                <a:latin typeface="Arial Narrow" panose="020B0606020202030204" pitchFamily="34" charset="0"/>
                <a:cs typeface="Helvetica" panose="020B0604020202020204" pitchFamily="34" charset="0"/>
              </a:rPr>
              <a:t> </a:t>
            </a:r>
            <a:r>
              <a:rPr lang="en-US" sz="1800" i="1" dirty="0">
                <a:solidFill>
                  <a:srgbClr val="17375E"/>
                </a:solidFill>
                <a:latin typeface="Arial Narrow" panose="020B0606020202030204" pitchFamily="34" charset="0"/>
                <a:cs typeface="Helvetica" panose="020B0604020202020204" pitchFamily="34" charset="0"/>
              </a:rPr>
              <a:t>– Local Groundwater Storage </a:t>
            </a:r>
            <a:br>
              <a:rPr lang="en-US" sz="1800" i="1" dirty="0">
                <a:solidFill>
                  <a:srgbClr val="17375E"/>
                </a:solidFill>
                <a:latin typeface="Arial Narrow" panose="020B0606020202030204" pitchFamily="34" charset="0"/>
                <a:cs typeface="Helvetica" panose="020B0604020202020204" pitchFamily="34" charset="0"/>
              </a:rPr>
            </a:br>
            <a:r>
              <a:rPr lang="en-US" sz="1800" i="1" dirty="0">
                <a:solidFill>
                  <a:srgbClr val="17375E"/>
                </a:solidFill>
                <a:latin typeface="Arial Narrow" panose="020B0606020202030204" pitchFamily="34" charset="0"/>
                <a:cs typeface="Helvetica" panose="020B0604020202020204" pitchFamily="34" charset="0"/>
              </a:rPr>
              <a:t>for Southern California</a:t>
            </a:r>
          </a:p>
          <a:p>
            <a:pPr marL="4343400" indent="-285750">
              <a:spcBef>
                <a:spcPts val="600"/>
              </a:spcBef>
              <a:spcAft>
                <a:spcPts val="600"/>
              </a:spcAft>
              <a:buSzPct val="100000"/>
              <a:buFont typeface="Arial Narrow" panose="020B0606020202030204" pitchFamily="34" charset="0"/>
              <a:buChar char="•"/>
            </a:pPr>
            <a:r>
              <a:rPr lang="en-US" sz="1800" dirty="0">
                <a:solidFill>
                  <a:srgbClr val="17375E"/>
                </a:solidFill>
                <a:latin typeface="Arial Narrow" panose="020B0606020202030204" pitchFamily="34" charset="0"/>
                <a:ea typeface="Avenir Book" charset="0"/>
                <a:cs typeface="Avenir Book" charset="0"/>
              </a:rPr>
              <a:t>Via pipeline, import water in wet years and store underground at Cadiz.</a:t>
            </a:r>
          </a:p>
          <a:p>
            <a:pPr marL="4343400" indent="-285750">
              <a:spcBef>
                <a:spcPts val="600"/>
              </a:spcBef>
              <a:spcAft>
                <a:spcPts val="600"/>
              </a:spcAft>
              <a:buSzPct val="100000"/>
              <a:buFont typeface="Arial Narrow" panose="020B0606020202030204" pitchFamily="34" charset="0"/>
              <a:buChar char="•"/>
            </a:pPr>
            <a:r>
              <a:rPr lang="en-US" sz="1800" dirty="0">
                <a:solidFill>
                  <a:srgbClr val="17375E"/>
                </a:solidFill>
                <a:latin typeface="Arial Narrow" panose="020B0606020202030204" pitchFamily="34" charset="0"/>
                <a:ea typeface="Avenir Book" charset="0"/>
                <a:cs typeface="Avenir Book" charset="0"/>
              </a:rPr>
              <a:t>Cadiz RR Pipeline and Cadiz Northern pipeline increase annual import capacity.</a:t>
            </a:r>
          </a:p>
          <a:p>
            <a:pPr marL="4343400" indent="-285750">
              <a:spcBef>
                <a:spcPts val="600"/>
              </a:spcBef>
              <a:spcAft>
                <a:spcPts val="600"/>
              </a:spcAft>
              <a:buSzPct val="100000"/>
              <a:buFont typeface="Arial Narrow" panose="020B0606020202030204" pitchFamily="34" charset="0"/>
              <a:buChar char="•"/>
            </a:pPr>
            <a:r>
              <a:rPr lang="en-US" sz="1800" dirty="0">
                <a:solidFill>
                  <a:srgbClr val="17375E"/>
                </a:solidFill>
                <a:latin typeface="Arial Narrow" panose="020B0606020202030204" pitchFamily="34" charset="0"/>
                <a:ea typeface="Avenir Book" charset="0"/>
                <a:cs typeface="Avenir Book" charset="0"/>
              </a:rPr>
              <a:t>Total storage capacity = 1 million acre-feet.</a:t>
            </a:r>
          </a:p>
          <a:p>
            <a:pPr marL="4343400" indent="-285750">
              <a:spcBef>
                <a:spcPts val="600"/>
              </a:spcBef>
              <a:spcAft>
                <a:spcPts val="600"/>
              </a:spcAft>
              <a:buSzPct val="100000"/>
              <a:buFont typeface="Arial Narrow" panose="020B0606020202030204" pitchFamily="34" charset="0"/>
              <a:buChar char="•"/>
            </a:pPr>
            <a:r>
              <a:rPr lang="en-US" sz="1800" dirty="0">
                <a:solidFill>
                  <a:srgbClr val="17375E"/>
                </a:solidFill>
                <a:latin typeface="Arial Narrow" panose="020B0606020202030204" pitchFamily="34" charset="0"/>
                <a:ea typeface="Avenir Book" charset="0"/>
                <a:cs typeface="Avenir Book" charset="0"/>
              </a:rPr>
              <a:t>Unique Southern California banking opportunity, “off CRA.”</a:t>
            </a:r>
          </a:p>
          <a:p>
            <a:pPr marL="4343400" indent="-285750">
              <a:spcBef>
                <a:spcPts val="600"/>
              </a:spcBef>
              <a:spcAft>
                <a:spcPts val="600"/>
              </a:spcAft>
              <a:buSzPct val="100000"/>
              <a:buFont typeface="Arial Narrow" panose="020B0606020202030204" pitchFamily="34" charset="0"/>
              <a:buChar char="•"/>
            </a:pPr>
            <a:r>
              <a:rPr lang="en-US" sz="1800" dirty="0">
                <a:solidFill>
                  <a:srgbClr val="17375E"/>
                </a:solidFill>
                <a:latin typeface="Arial Narrow" panose="020B0606020202030204" pitchFamily="34" charset="0"/>
                <a:ea typeface="Avenir Book" charset="0"/>
                <a:cs typeface="Avenir Book" charset="0"/>
              </a:rPr>
              <a:t>Larger than local surface reservoirs.. </a:t>
            </a:r>
          </a:p>
          <a:p>
            <a:pPr marL="4057650" indent="0">
              <a:spcBef>
                <a:spcPts val="0"/>
              </a:spcBef>
              <a:spcAft>
                <a:spcPts val="600"/>
              </a:spcAft>
              <a:buSzPct val="100000"/>
              <a:buNone/>
            </a:pPr>
            <a:endParaRPr lang="en-US" sz="1800" dirty="0">
              <a:solidFill>
                <a:srgbClr val="17375E"/>
              </a:solidFill>
              <a:latin typeface="Arial Narrow" panose="020B0606020202030204" pitchFamily="34" charset="0"/>
              <a:ea typeface="Avenir Book" charset="0"/>
              <a:cs typeface="Avenir Book"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6013" y="3276599"/>
            <a:ext cx="3705635" cy="2468880"/>
          </a:xfrm>
          <a:prstGeom prst="rect">
            <a:avLst/>
          </a:prstGeom>
          <a:ln w="6350">
            <a:solidFill>
              <a:schemeClr val="bg1">
                <a:lumMod val="50000"/>
              </a:schemeClr>
            </a:solidFill>
          </a:ln>
        </p:spPr>
      </p:pic>
    </p:spTree>
    <p:extLst>
      <p:ext uri="{BB962C8B-B14F-4D97-AF65-F5344CB8AC3E}">
        <p14:creationId xmlns:p14="http://schemas.microsoft.com/office/powerpoint/2010/main" val="2618060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sz="2800" dirty="0">
                <a:solidFill>
                  <a:schemeClr val="bg1"/>
                </a:solidFill>
                <a:latin typeface="Berlin Sans FB" panose="020E0602020502020306" pitchFamily="34" charset="0"/>
                <a:cs typeface="Helvetica" panose="020B0604020202020204" pitchFamily="34" charset="0"/>
              </a:rPr>
              <a:t>Phase 1 &amp; 2 in Southern California</a:t>
            </a:r>
          </a:p>
        </p:txBody>
      </p:sp>
      <p:sp>
        <p:nvSpPr>
          <p:cNvPr id="4" name="Subtitle 3"/>
          <p:cNvSpPr>
            <a:spLocks noGrp="1"/>
          </p:cNvSpPr>
          <p:nvPr>
            <p:ph type="subTitle" idx="4294967295"/>
          </p:nvPr>
        </p:nvSpPr>
        <p:spPr/>
        <p:txBody>
          <a:bodyPr/>
          <a:lstStyle/>
          <a:p>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6850" y="1504950"/>
            <a:ext cx="8839200" cy="5303520"/>
          </a:xfrm>
          <a:prstGeom prst="rect">
            <a:avLst/>
          </a:prstGeom>
        </p:spPr>
      </p:pic>
    </p:spTree>
    <p:extLst>
      <p:ext uri="{BB962C8B-B14F-4D97-AF65-F5344CB8AC3E}">
        <p14:creationId xmlns:p14="http://schemas.microsoft.com/office/powerpoint/2010/main" val="1571519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1733</TotalTime>
  <Words>801</Words>
  <Application>Microsoft Office PowerPoint</Application>
  <PresentationFormat>On-screen Show (4:3)</PresentationFormat>
  <Paragraphs>111</Paragraphs>
  <Slides>15</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ＭＳ Ｐゴシック</vt:lpstr>
      <vt:lpstr>Arial</vt:lpstr>
      <vt:lpstr>Arial Narrow</vt:lpstr>
      <vt:lpstr>Avenir Book</vt:lpstr>
      <vt:lpstr>Berlin Sans FB</vt:lpstr>
      <vt:lpstr>Calibri</vt:lpstr>
      <vt:lpstr>Cambria</vt:lpstr>
      <vt:lpstr>Candara</vt:lpstr>
      <vt:lpstr>Courier New</vt:lpstr>
      <vt:lpstr>Helvetica</vt:lpstr>
      <vt:lpstr>Wingdings</vt:lpstr>
      <vt:lpstr>ZapfDingbatsITC</vt:lpstr>
      <vt:lpstr>Office Theme</vt:lpstr>
      <vt:lpstr>corporate overview</vt:lpstr>
      <vt:lpstr>SAFE HARBOR AGREEMENT</vt:lpstr>
      <vt:lpstr>ABOUT CADIZ </vt:lpstr>
      <vt:lpstr>MARKET OVERVIEW - California</vt:lpstr>
      <vt:lpstr>Cadiz Area Water Resources</vt:lpstr>
      <vt:lpstr>Water Resources (cont…)</vt:lpstr>
      <vt:lpstr>Cadiz Valley Water Conservation, Recovery &amp; Storage Project</vt:lpstr>
      <vt:lpstr>Cadiz Valley Water Conservation, Recovery &amp; Storage Project</vt:lpstr>
      <vt:lpstr>Phase 1 &amp; 2 in Southern California</vt:lpstr>
      <vt:lpstr>Phase 1 Project Development </vt:lpstr>
      <vt:lpstr>Phase 1 Implementation – final steps</vt:lpstr>
      <vt:lpstr>Phase 1 Construction &amp; Contracts</vt:lpstr>
      <vt:lpstr>Water &amp; Ag Land Pricing</vt:lpstr>
      <vt:lpstr>Financials @ 3/1/17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dc:creator>
  <cp:lastModifiedBy>Courtney Degener</cp:lastModifiedBy>
  <cp:revision>35</cp:revision>
  <dcterms:modified xsi:type="dcterms:W3CDTF">2017-03-01T04:03:07Z</dcterms:modified>
</cp:coreProperties>
</file>